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9" r:id="rId3"/>
    <p:sldId id="278" r:id="rId4"/>
    <p:sldId id="280" r:id="rId5"/>
    <p:sldId id="260" r:id="rId6"/>
    <p:sldId id="300" r:id="rId7"/>
    <p:sldId id="304" r:id="rId8"/>
    <p:sldId id="286" r:id="rId9"/>
    <p:sldId id="288" r:id="rId10"/>
    <p:sldId id="306" r:id="rId11"/>
    <p:sldId id="305" r:id="rId12"/>
    <p:sldId id="287" r:id="rId13"/>
    <p:sldId id="297" r:id="rId14"/>
    <p:sldId id="2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DCAE"/>
    <a:srgbClr val="E0CEB3"/>
    <a:srgbClr val="D32221"/>
    <a:srgbClr val="E02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21"/>
    <p:restoredTop sz="74851"/>
  </p:normalViewPr>
  <p:slideViewPr>
    <p:cSldViewPr snapToGrid="0">
      <p:cViewPr varScale="1">
        <p:scale>
          <a:sx n="71" d="100"/>
          <a:sy n="71" d="100"/>
        </p:scale>
        <p:origin x="1336"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534A8-59F5-794D-8C58-1DEB10712FFA}" type="datetimeFigureOut">
              <a:rPr lang="en-US" smtClean="0"/>
              <a:t>1/13/26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E4E58-CA21-D642-A721-4FDB67F9886E}" type="slidenum">
              <a:rPr lang="en-US" smtClean="0"/>
              <a:t>‹#›</a:t>
            </a:fld>
            <a:endParaRPr lang="en-US"/>
          </a:p>
        </p:txBody>
      </p:sp>
    </p:spTree>
    <p:extLst>
      <p:ext uri="{BB962C8B-B14F-4D97-AF65-F5344CB8AC3E}">
        <p14:creationId xmlns:p14="http://schemas.microsoft.com/office/powerpoint/2010/main" val="239765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48D33-1F07-E196-EE6E-0BE8D556F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65020-F750-CDF2-1774-C1CD3EF73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DCAE1-B5F9-8EE8-916D-C14384D1E0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4402DA-70BF-CB95-2F48-9B185E0E51C7}"/>
              </a:ext>
            </a:extLst>
          </p:cNvPr>
          <p:cNvSpPr>
            <a:spLocks noGrp="1"/>
          </p:cNvSpPr>
          <p:nvPr>
            <p:ph type="sldNum" sz="quarter" idx="5"/>
          </p:nvPr>
        </p:nvSpPr>
        <p:spPr/>
        <p:txBody>
          <a:bodyPr/>
          <a:lstStyle/>
          <a:p>
            <a:fld id="{4AFE4E58-CA21-D642-A721-4FDB67F9886E}" type="slidenum">
              <a:rPr lang="en-US" smtClean="0"/>
              <a:t>2</a:t>
            </a:fld>
            <a:endParaRPr lang="en-US"/>
          </a:p>
        </p:txBody>
      </p:sp>
    </p:spTree>
    <p:extLst>
      <p:ext uri="{BB962C8B-B14F-4D97-AF65-F5344CB8AC3E}">
        <p14:creationId xmlns:p14="http://schemas.microsoft.com/office/powerpoint/2010/main" val="195273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2C6A9-9C03-FBD4-8EFE-F057F71A5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FAB64-75A6-DE5C-3CC1-7059B9687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81409-F98A-05A4-0D4D-FD8E02BAA8AE}"/>
              </a:ext>
            </a:extLst>
          </p:cNvPr>
          <p:cNvSpPr>
            <a:spLocks noGrp="1"/>
          </p:cNvSpPr>
          <p:nvPr>
            <p:ph type="body" idx="1"/>
          </p:nvPr>
        </p:nvSpPr>
        <p:spPr/>
        <p:txBody>
          <a:bodyPr/>
          <a:lstStyle/>
          <a:p>
            <a:pPr marL="228600" indent="-228600">
              <a:buAutoNum type="arabicParenR"/>
            </a:pPr>
            <a:r>
              <a:rPr lang="en-GB" dirty="0"/>
              <a:t>The manifesto functioned as a relational scaffold that supported effective collaboration by reinforcing clear roles, open communication, mutual respect, and trusted decision-making across groups. Ethical practice was experienced as embedded in everyday working relationships, with trust emerging through shared action rather than remaining an abstract or aspirational value.</a:t>
            </a:r>
          </a:p>
          <a:p>
            <a:pPr marL="228600" indent="-228600">
              <a:buAutoNum type="arabicParenR"/>
            </a:pPr>
            <a:r>
              <a:rPr lang="en-GB" dirty="0"/>
              <a:t>Time pressure exposed ethical tensions and structural limitations, with students experiencing conflict, fatigue, miscommunication, and creative compromise as care-led intentions collided with tight schedules and institutional demands. While the manifesto clearly articulated shared values, the findings show that ethical practice requires explicit support for decision-making, repair, and care under constraint, alongside course structures and timelines that enable those values to be enacted.</a:t>
            </a:r>
          </a:p>
          <a:p>
            <a:pPr marL="228600" indent="-228600">
              <a:buAutoNum type="arabicParenR"/>
            </a:pPr>
            <a:r>
              <a:rPr lang="en-GB" dirty="0"/>
              <a:t>Care, support, and listening emerged as central to ethical collaboration, with students identifying moments of emotional attentiveness - particularly during uncertainty or difficulty - as key learning experiences. These findings show a shift from understanding care as an intention to recognising it as an active, practice-based responsibility that enables creative work and becomes most visible when things go wrong.</a:t>
            </a:r>
          </a:p>
          <a:p>
            <a:pPr marL="228600" indent="-228600">
              <a:buAutoNum type="arabicParenR"/>
            </a:pPr>
            <a:r>
              <a:rPr lang="en-GB" dirty="0"/>
              <a:t>Students valued the manifesto but identified the need for it to be more actionable and flexible, particularly under pressure, with clearer guidance for conflict, accountability, and competing values. Rather than rejecting it, they engaged with the manifesto as a living document, demonstrating a practice-based shift from consuming ethical principles to actively revising and co-authoring them through experience.</a:t>
            </a:r>
          </a:p>
          <a:p>
            <a:pPr marL="228600" indent="-228600">
              <a:buAutoNum type="arabicParenR"/>
            </a:pPr>
            <a:r>
              <a:rPr lang="en-GB" dirty="0"/>
              <a:t>The findings show that meaningful ethical understanding emerged through praxis, with many insights only becoming visible after the collaboration had concluded and students had space to reflect. The cycle of action, reflection, and revision—rather than the manifesto alone—enabled deeper learning, supporting the development of reflexive methodologies and a more sustainable ethical ecology within the cohort.</a:t>
            </a:r>
            <a:endParaRPr lang="en-US" dirty="0"/>
          </a:p>
        </p:txBody>
      </p:sp>
      <p:sp>
        <p:nvSpPr>
          <p:cNvPr id="4" name="Slide Number Placeholder 3">
            <a:extLst>
              <a:ext uri="{FF2B5EF4-FFF2-40B4-BE49-F238E27FC236}">
                <a16:creationId xmlns:a16="http://schemas.microsoft.com/office/drawing/2014/main" id="{28DE2F4A-96D8-4B93-A63F-E4FCD31B2170}"/>
              </a:ext>
            </a:extLst>
          </p:cNvPr>
          <p:cNvSpPr>
            <a:spLocks noGrp="1"/>
          </p:cNvSpPr>
          <p:nvPr>
            <p:ph type="sldNum" sz="quarter" idx="5"/>
          </p:nvPr>
        </p:nvSpPr>
        <p:spPr/>
        <p:txBody>
          <a:bodyPr/>
          <a:lstStyle/>
          <a:p>
            <a:fld id="{4AFE4E58-CA21-D642-A721-4FDB67F9886E}" type="slidenum">
              <a:rPr lang="en-US" smtClean="0"/>
              <a:t>11</a:t>
            </a:fld>
            <a:endParaRPr lang="en-US"/>
          </a:p>
        </p:txBody>
      </p:sp>
    </p:spTree>
    <p:extLst>
      <p:ext uri="{BB962C8B-B14F-4D97-AF65-F5344CB8AC3E}">
        <p14:creationId xmlns:p14="http://schemas.microsoft.com/office/powerpoint/2010/main" val="1718038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3C225-04B1-D2A5-96E0-061938E5C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6C777-50A7-2207-0B56-B330CEC57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B199F-D5A4-2198-E5E1-B1E71997CB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77D2EC-7DC1-D5E4-DDE9-7D17998B3BFA}"/>
              </a:ext>
            </a:extLst>
          </p:cNvPr>
          <p:cNvSpPr>
            <a:spLocks noGrp="1"/>
          </p:cNvSpPr>
          <p:nvPr>
            <p:ph type="sldNum" sz="quarter" idx="5"/>
          </p:nvPr>
        </p:nvSpPr>
        <p:spPr/>
        <p:txBody>
          <a:bodyPr/>
          <a:lstStyle/>
          <a:p>
            <a:fld id="{4AFE4E58-CA21-D642-A721-4FDB67F9886E}" type="slidenum">
              <a:rPr lang="en-US" smtClean="0"/>
              <a:t>13</a:t>
            </a:fld>
            <a:endParaRPr lang="en-US"/>
          </a:p>
        </p:txBody>
      </p:sp>
    </p:spTree>
    <p:extLst>
      <p:ext uri="{BB962C8B-B14F-4D97-AF65-F5344CB8AC3E}">
        <p14:creationId xmlns:p14="http://schemas.microsoft.com/office/powerpoint/2010/main" val="359162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A124-16CD-8709-2D1A-A39D606BC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2BDCC-4037-74B7-7575-66104E4DB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1385D-95F2-991C-8C18-6A4C6A26D0B8}"/>
              </a:ext>
            </a:extLst>
          </p:cNvPr>
          <p:cNvSpPr>
            <a:spLocks noGrp="1"/>
          </p:cNvSpPr>
          <p:nvPr>
            <p:ph type="body" idx="1"/>
          </p:nvPr>
        </p:nvSpPr>
        <p:spPr/>
        <p:txBody>
          <a:bodyPr/>
          <a:lstStyle/>
          <a:p>
            <a:pPr algn="l"/>
            <a:endParaRPr lang="en-GB" sz="1200" dirty="0">
              <a:latin typeface="Noto Mono" panose="020B0609030804020204" pitchFamily="49" charset="0"/>
              <a:ea typeface="Noto Mono" panose="020B0609030804020204" pitchFamily="49" charset="0"/>
              <a:cs typeface="Noto Mono" panose="020B0609030804020204" pitchFamily="49" charset="0"/>
            </a:endParaRPr>
          </a:p>
          <a:p>
            <a:endParaRPr lang="en-US" dirty="0"/>
          </a:p>
        </p:txBody>
      </p:sp>
      <p:sp>
        <p:nvSpPr>
          <p:cNvPr id="4" name="Slide Number Placeholder 3">
            <a:extLst>
              <a:ext uri="{FF2B5EF4-FFF2-40B4-BE49-F238E27FC236}">
                <a16:creationId xmlns:a16="http://schemas.microsoft.com/office/drawing/2014/main" id="{A84D83C6-DCA6-A6F7-1038-CF16DF6D1FC2}"/>
              </a:ext>
            </a:extLst>
          </p:cNvPr>
          <p:cNvSpPr>
            <a:spLocks noGrp="1"/>
          </p:cNvSpPr>
          <p:nvPr>
            <p:ph type="sldNum" sz="quarter" idx="5"/>
          </p:nvPr>
        </p:nvSpPr>
        <p:spPr/>
        <p:txBody>
          <a:bodyPr/>
          <a:lstStyle/>
          <a:p>
            <a:fld id="{4AFE4E58-CA21-D642-A721-4FDB67F9886E}" type="slidenum">
              <a:rPr lang="en-US" smtClean="0"/>
              <a:t>3</a:t>
            </a:fld>
            <a:endParaRPr lang="en-US"/>
          </a:p>
        </p:txBody>
      </p:sp>
    </p:spTree>
    <p:extLst>
      <p:ext uri="{BB962C8B-B14F-4D97-AF65-F5344CB8AC3E}">
        <p14:creationId xmlns:p14="http://schemas.microsoft.com/office/powerpoint/2010/main" val="383131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33061-6258-6AE1-63FE-0687F9E2A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67212-47FD-2FFA-3564-9AE24B39C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C9A05-E854-2C99-DA05-52F6019ED4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58A5CD-37E0-0F0E-347F-AB7D80E90750}"/>
              </a:ext>
            </a:extLst>
          </p:cNvPr>
          <p:cNvSpPr>
            <a:spLocks noGrp="1"/>
          </p:cNvSpPr>
          <p:nvPr>
            <p:ph type="sldNum" sz="quarter" idx="5"/>
          </p:nvPr>
        </p:nvSpPr>
        <p:spPr/>
        <p:txBody>
          <a:bodyPr/>
          <a:lstStyle/>
          <a:p>
            <a:fld id="{4AFE4E58-CA21-D642-A721-4FDB67F9886E}" type="slidenum">
              <a:rPr lang="en-US" smtClean="0"/>
              <a:t>4</a:t>
            </a:fld>
            <a:endParaRPr lang="en-US"/>
          </a:p>
        </p:txBody>
      </p:sp>
    </p:spTree>
    <p:extLst>
      <p:ext uri="{BB962C8B-B14F-4D97-AF65-F5344CB8AC3E}">
        <p14:creationId xmlns:p14="http://schemas.microsoft.com/office/powerpoint/2010/main" val="241234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aim of the research is to develop a more inclusive filmmaking culture on the MA Performance: Screen course, where critical reflection and ethical practices are integrated into the creative process. </a:t>
            </a:r>
          </a:p>
          <a:p>
            <a:r>
              <a:rPr lang="en-GB" sz="1200" b="0" i="0" kern="1200" dirty="0">
                <a:solidFill>
                  <a:schemeClr val="tx1"/>
                </a:solidFill>
                <a:effectLst/>
                <a:latin typeface="+mn-lt"/>
                <a:ea typeface="+mn-ea"/>
                <a:cs typeface="+mn-cs"/>
              </a:rPr>
              <a:t>This project aligns with broader institutional goals of anti-racism and ethical collaboration, and it offers a replicable model for inclusion in creative education. </a:t>
            </a:r>
          </a:p>
          <a:p>
            <a:r>
              <a:rPr lang="en-GB" sz="1200" b="0" i="0" kern="1200" dirty="0">
                <a:solidFill>
                  <a:schemeClr val="tx1"/>
                </a:solidFill>
                <a:effectLst/>
                <a:latin typeface="+mn-lt"/>
                <a:ea typeface="+mn-ea"/>
                <a:cs typeface="+mn-cs"/>
              </a:rPr>
              <a:t>It responds directly to the specifics of the course that I teach on, aiming to provide support not just in external collaborations but also internal ones between a diverse student cohort. </a:t>
            </a:r>
          </a:p>
          <a:p>
            <a:r>
              <a:rPr lang="en-GB" sz="1200" b="0" i="0" kern="1200" dirty="0">
                <a:solidFill>
                  <a:schemeClr val="tx1"/>
                </a:solidFill>
                <a:effectLst/>
                <a:latin typeface="+mn-lt"/>
                <a:ea typeface="+mn-ea"/>
                <a:cs typeface="+mn-cs"/>
              </a:rPr>
              <a:t>The intervention involves testing a creative manifesto workshop that encourages students to reflect on their positionality, values, and collective responsibilities in screen-based performance work. </a:t>
            </a:r>
          </a:p>
          <a:p>
            <a:r>
              <a:rPr lang="en-GB" sz="1200" b="0" i="0" kern="1200" dirty="0">
                <a:solidFill>
                  <a:schemeClr val="tx1"/>
                </a:solidFill>
                <a:effectLst/>
                <a:latin typeface="+mn-lt"/>
                <a:ea typeface="+mn-ea"/>
                <a:cs typeface="+mn-cs"/>
              </a:rPr>
              <a:t>The impact of this intervention will be measured directly after the manifesto workshop, and then again at the end of a 3 week collaborative project, to begin an iterative research cycle grounded in dialogue and responsiveness to qualitative and quantitative data collected from the participants.</a:t>
            </a:r>
            <a:endParaRPr lang="en-US" dirty="0"/>
          </a:p>
        </p:txBody>
      </p:sp>
      <p:sp>
        <p:nvSpPr>
          <p:cNvPr id="4" name="Slide Number Placeholder 3"/>
          <p:cNvSpPr>
            <a:spLocks noGrp="1"/>
          </p:cNvSpPr>
          <p:nvPr>
            <p:ph type="sldNum" sz="quarter" idx="5"/>
          </p:nvPr>
        </p:nvSpPr>
        <p:spPr/>
        <p:txBody>
          <a:bodyPr/>
          <a:lstStyle/>
          <a:p>
            <a:fld id="{4AFE4E58-CA21-D642-A721-4FDB67F9886E}" type="slidenum">
              <a:rPr lang="en-US" smtClean="0"/>
              <a:t>5</a:t>
            </a:fld>
            <a:endParaRPr lang="en-US"/>
          </a:p>
        </p:txBody>
      </p:sp>
    </p:spTree>
    <p:extLst>
      <p:ext uri="{BB962C8B-B14F-4D97-AF65-F5344CB8AC3E}">
        <p14:creationId xmlns:p14="http://schemas.microsoft.com/office/powerpoint/2010/main" val="308255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B1236-6250-7B2C-D153-63DC67384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3ACB5-02BB-043B-0C40-A612379D5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EF872-E766-9818-A97C-4710889B76B2}"/>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The aim of the research is to develop a more inclusive filmmaking culture on the MA Performance: Screen course, where critical reflection and ethical practices are integrated into the creative process. </a:t>
            </a:r>
          </a:p>
          <a:p>
            <a:r>
              <a:rPr lang="en-GB" sz="1200" b="0" i="0" kern="1200" dirty="0">
                <a:solidFill>
                  <a:schemeClr val="tx1"/>
                </a:solidFill>
                <a:effectLst/>
                <a:latin typeface="+mn-lt"/>
                <a:ea typeface="+mn-ea"/>
                <a:cs typeface="+mn-cs"/>
              </a:rPr>
              <a:t>This project aligns with broader institutional goals of anti-racism and ethical collaboration, and it offers a replicable model for inclusion in creative education. </a:t>
            </a:r>
          </a:p>
          <a:p>
            <a:r>
              <a:rPr lang="en-GB" sz="1200" b="0" i="0" kern="1200" dirty="0">
                <a:solidFill>
                  <a:schemeClr val="tx1"/>
                </a:solidFill>
                <a:effectLst/>
                <a:latin typeface="+mn-lt"/>
                <a:ea typeface="+mn-ea"/>
                <a:cs typeface="+mn-cs"/>
              </a:rPr>
              <a:t>It responds directly to the specifics of the course that I teach on, aiming to provide support not just in external collaborations but also internal ones between a diverse student cohort. </a:t>
            </a:r>
          </a:p>
          <a:p>
            <a:r>
              <a:rPr lang="en-GB" sz="1200" b="0" i="0" kern="1200" dirty="0">
                <a:solidFill>
                  <a:schemeClr val="tx1"/>
                </a:solidFill>
                <a:effectLst/>
                <a:latin typeface="+mn-lt"/>
                <a:ea typeface="+mn-ea"/>
                <a:cs typeface="+mn-cs"/>
              </a:rPr>
              <a:t>The intervention involves testing a creative manifesto workshop that encourages students to reflect on their positionality, values, and collective responsibilities in screen-based performance work. </a:t>
            </a:r>
          </a:p>
          <a:p>
            <a:r>
              <a:rPr lang="en-GB" sz="1200" b="0" i="0" kern="1200" dirty="0">
                <a:solidFill>
                  <a:schemeClr val="tx1"/>
                </a:solidFill>
                <a:effectLst/>
                <a:latin typeface="+mn-lt"/>
                <a:ea typeface="+mn-ea"/>
                <a:cs typeface="+mn-cs"/>
              </a:rPr>
              <a:t>The impact of this intervention will be measured directly after the manifesto workshop, and then again at the end of a 3 week collaborative project, to begin an iterative research cycle grounded in dialogue and responsiveness to qualitative and quantitative data collected from the participants.</a:t>
            </a:r>
            <a:endParaRPr lang="en-US" dirty="0"/>
          </a:p>
        </p:txBody>
      </p:sp>
      <p:sp>
        <p:nvSpPr>
          <p:cNvPr id="4" name="Slide Number Placeholder 3">
            <a:extLst>
              <a:ext uri="{FF2B5EF4-FFF2-40B4-BE49-F238E27FC236}">
                <a16:creationId xmlns:a16="http://schemas.microsoft.com/office/drawing/2014/main" id="{D4F43329-9CC0-54D0-4203-3A6A456CD31F}"/>
              </a:ext>
            </a:extLst>
          </p:cNvPr>
          <p:cNvSpPr>
            <a:spLocks noGrp="1"/>
          </p:cNvSpPr>
          <p:nvPr>
            <p:ph type="sldNum" sz="quarter" idx="5"/>
          </p:nvPr>
        </p:nvSpPr>
        <p:spPr/>
        <p:txBody>
          <a:bodyPr/>
          <a:lstStyle/>
          <a:p>
            <a:fld id="{4AFE4E58-CA21-D642-A721-4FDB67F9886E}" type="slidenum">
              <a:rPr lang="en-US" smtClean="0"/>
              <a:t>6</a:t>
            </a:fld>
            <a:endParaRPr lang="en-US"/>
          </a:p>
        </p:txBody>
      </p:sp>
    </p:spTree>
    <p:extLst>
      <p:ext uri="{BB962C8B-B14F-4D97-AF65-F5344CB8AC3E}">
        <p14:creationId xmlns:p14="http://schemas.microsoft.com/office/powerpoint/2010/main" val="227153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1D0AA-F7DA-F68F-09A1-E224BF4F1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81AC9-74D4-AC5D-AF44-0AC8CB32B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D7CBE-446B-7274-CBC9-021FA0884A26}"/>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The aim of the research is to develop a more inclusive filmmaking culture on the MA Performance: Screen course, where critical reflection and ethical practices are integrated into the creative process. </a:t>
            </a:r>
          </a:p>
          <a:p>
            <a:r>
              <a:rPr lang="en-GB" sz="1200" b="0" i="0" kern="1200" dirty="0">
                <a:solidFill>
                  <a:schemeClr val="tx1"/>
                </a:solidFill>
                <a:effectLst/>
                <a:latin typeface="+mn-lt"/>
                <a:ea typeface="+mn-ea"/>
                <a:cs typeface="+mn-cs"/>
              </a:rPr>
              <a:t>This project aligns with broader institutional goals of anti-racism and ethical collaboration, and it offers a replicable model for inclusion in creative education. </a:t>
            </a:r>
          </a:p>
          <a:p>
            <a:r>
              <a:rPr lang="en-GB" sz="1200" b="0" i="0" kern="1200" dirty="0">
                <a:solidFill>
                  <a:schemeClr val="tx1"/>
                </a:solidFill>
                <a:effectLst/>
                <a:latin typeface="+mn-lt"/>
                <a:ea typeface="+mn-ea"/>
                <a:cs typeface="+mn-cs"/>
              </a:rPr>
              <a:t>It responds directly to the specifics of the course that I teach on, aiming to provide support not just in external collaborations but also internal ones between a diverse student cohort. </a:t>
            </a:r>
          </a:p>
          <a:p>
            <a:r>
              <a:rPr lang="en-GB" sz="1200" b="0" i="0" kern="1200" dirty="0">
                <a:solidFill>
                  <a:schemeClr val="tx1"/>
                </a:solidFill>
                <a:effectLst/>
                <a:latin typeface="+mn-lt"/>
                <a:ea typeface="+mn-ea"/>
                <a:cs typeface="+mn-cs"/>
              </a:rPr>
              <a:t>The intervention involves testing a creative manifesto workshop that encourages students to reflect on their positionality, values, and collective responsibilities in screen-based performance work. </a:t>
            </a:r>
          </a:p>
          <a:p>
            <a:r>
              <a:rPr lang="en-GB" sz="1200" b="0" i="0" kern="1200" dirty="0">
                <a:solidFill>
                  <a:schemeClr val="tx1"/>
                </a:solidFill>
                <a:effectLst/>
                <a:latin typeface="+mn-lt"/>
                <a:ea typeface="+mn-ea"/>
                <a:cs typeface="+mn-cs"/>
              </a:rPr>
              <a:t>The impact of this intervention will be measured directly after the manifesto workshop, and then again at the end of a 3 week collaborative project, to begin an iterative research cycle grounded in dialogue and responsiveness to qualitative and quantitative data collected from the participants.</a:t>
            </a:r>
            <a:endParaRPr lang="en-US" dirty="0"/>
          </a:p>
        </p:txBody>
      </p:sp>
      <p:sp>
        <p:nvSpPr>
          <p:cNvPr id="4" name="Slide Number Placeholder 3">
            <a:extLst>
              <a:ext uri="{FF2B5EF4-FFF2-40B4-BE49-F238E27FC236}">
                <a16:creationId xmlns:a16="http://schemas.microsoft.com/office/drawing/2014/main" id="{193EADD8-0583-59E4-C07E-546E7C7493CB}"/>
              </a:ext>
            </a:extLst>
          </p:cNvPr>
          <p:cNvSpPr>
            <a:spLocks noGrp="1"/>
          </p:cNvSpPr>
          <p:nvPr>
            <p:ph type="sldNum" sz="quarter" idx="5"/>
          </p:nvPr>
        </p:nvSpPr>
        <p:spPr/>
        <p:txBody>
          <a:bodyPr/>
          <a:lstStyle/>
          <a:p>
            <a:fld id="{4AFE4E58-CA21-D642-A721-4FDB67F9886E}" type="slidenum">
              <a:rPr lang="en-US" smtClean="0"/>
              <a:t>7</a:t>
            </a:fld>
            <a:endParaRPr lang="en-US"/>
          </a:p>
        </p:txBody>
      </p:sp>
    </p:spTree>
    <p:extLst>
      <p:ext uri="{BB962C8B-B14F-4D97-AF65-F5344CB8AC3E}">
        <p14:creationId xmlns:p14="http://schemas.microsoft.com/office/powerpoint/2010/main" val="1466645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E4E58-CA21-D642-A721-4FDB67F9886E}" type="slidenum">
              <a:rPr lang="en-US" smtClean="0"/>
              <a:t>8</a:t>
            </a:fld>
            <a:endParaRPr lang="en-US"/>
          </a:p>
        </p:txBody>
      </p:sp>
    </p:spTree>
    <p:extLst>
      <p:ext uri="{BB962C8B-B14F-4D97-AF65-F5344CB8AC3E}">
        <p14:creationId xmlns:p14="http://schemas.microsoft.com/office/powerpoint/2010/main" val="467825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generated a lot of data. I </a:t>
            </a:r>
            <a:r>
              <a:rPr lang="en-US" dirty="0" err="1"/>
              <a:t>digitised</a:t>
            </a:r>
            <a:r>
              <a:rPr lang="en-US" dirty="0"/>
              <a:t> all of it, which was very helpful for the Likert calculations but I actually found that spending time physically with the data, with the written quotes, feedback and manifesto, was the best way to immerse myself in the data and connect themes. It felt a lot like I was replicating the manifesto making process itself, cutting, sticking negotiating and editing. This also mirrors my filmmaking practice too. </a:t>
            </a:r>
          </a:p>
        </p:txBody>
      </p:sp>
      <p:sp>
        <p:nvSpPr>
          <p:cNvPr id="4" name="Slide Number Placeholder 3"/>
          <p:cNvSpPr>
            <a:spLocks noGrp="1"/>
          </p:cNvSpPr>
          <p:nvPr>
            <p:ph type="sldNum" sz="quarter" idx="5"/>
          </p:nvPr>
        </p:nvSpPr>
        <p:spPr/>
        <p:txBody>
          <a:bodyPr/>
          <a:lstStyle/>
          <a:p>
            <a:fld id="{4AFE4E58-CA21-D642-A721-4FDB67F9886E}" type="slidenum">
              <a:rPr lang="en-US" smtClean="0"/>
              <a:t>9</a:t>
            </a:fld>
            <a:endParaRPr lang="en-US"/>
          </a:p>
        </p:txBody>
      </p:sp>
    </p:spTree>
    <p:extLst>
      <p:ext uri="{BB962C8B-B14F-4D97-AF65-F5344CB8AC3E}">
        <p14:creationId xmlns:p14="http://schemas.microsoft.com/office/powerpoint/2010/main" val="3339905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EB286-4C2A-FB56-783D-CE2833F57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66C63-AB3F-6DA3-5968-76FD7AD55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6A2EA-BA60-7562-01C3-68F8691BDE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FEBCC-B8B0-E594-DD0B-69E037C0E2C8}"/>
              </a:ext>
            </a:extLst>
          </p:cNvPr>
          <p:cNvSpPr>
            <a:spLocks noGrp="1"/>
          </p:cNvSpPr>
          <p:nvPr>
            <p:ph type="sldNum" sz="quarter" idx="5"/>
          </p:nvPr>
        </p:nvSpPr>
        <p:spPr/>
        <p:txBody>
          <a:bodyPr/>
          <a:lstStyle/>
          <a:p>
            <a:fld id="{4AFE4E58-CA21-D642-A721-4FDB67F9886E}" type="slidenum">
              <a:rPr lang="en-US" smtClean="0"/>
              <a:t>10</a:t>
            </a:fld>
            <a:endParaRPr lang="en-US"/>
          </a:p>
        </p:txBody>
      </p:sp>
    </p:spTree>
    <p:extLst>
      <p:ext uri="{BB962C8B-B14F-4D97-AF65-F5344CB8AC3E}">
        <p14:creationId xmlns:p14="http://schemas.microsoft.com/office/powerpoint/2010/main" val="74458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22EA-DD81-3526-7A9B-510F4B4C24A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6B49FA2-0EA9-D45A-0435-041BEDC35E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65B5168-5FD2-6898-B438-AF03545ED75A}"/>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5" name="Footer Placeholder 4">
            <a:extLst>
              <a:ext uri="{FF2B5EF4-FFF2-40B4-BE49-F238E27FC236}">
                <a16:creationId xmlns:a16="http://schemas.microsoft.com/office/drawing/2014/main" id="{561B36FD-FC18-21CC-BE1B-5DA59619E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07609-9406-4A03-EDA2-0AD67EE8D3C6}"/>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144637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F59A-B275-4EC4-5C98-DB151AAEDDE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801403-6138-A474-C5A1-2D65F36583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CBCC83-E3CD-A947-B263-C279BBDD65F6}"/>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5" name="Footer Placeholder 4">
            <a:extLst>
              <a:ext uri="{FF2B5EF4-FFF2-40B4-BE49-F238E27FC236}">
                <a16:creationId xmlns:a16="http://schemas.microsoft.com/office/drawing/2014/main" id="{F1A2A089-1669-88DB-7CE2-3AE1AF2BD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C8157-0C97-DA2A-2949-75BAFD90B566}"/>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100818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916638-EE37-5954-8821-4AE15271D15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CA2EC7-9765-CA6D-2E22-62CF528878D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D1536C-E2B6-8494-BB25-02D1F18DB341}"/>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5" name="Footer Placeholder 4">
            <a:extLst>
              <a:ext uri="{FF2B5EF4-FFF2-40B4-BE49-F238E27FC236}">
                <a16:creationId xmlns:a16="http://schemas.microsoft.com/office/drawing/2014/main" id="{989B1E02-FE7E-3265-FE12-E72F9B864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F897E-F45D-D458-C831-D03EE482A8DF}"/>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276574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C44A-A09E-797E-F737-5180CA53E4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FB13BB-1971-AE51-3311-C8C2CCE9FFD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9FD453-13CF-4043-47FB-3F22CE3C66D1}"/>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5" name="Footer Placeholder 4">
            <a:extLst>
              <a:ext uri="{FF2B5EF4-FFF2-40B4-BE49-F238E27FC236}">
                <a16:creationId xmlns:a16="http://schemas.microsoft.com/office/drawing/2014/main" id="{08952A09-B120-4820-7B04-80C96FE0A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997F8C-13FF-6F2B-EEFB-F449298F3136}"/>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765442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6A00-C25F-24B8-BF72-5A5D918C89C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821451F-A24D-FF96-3EF9-B7373FC635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F7740DC-183B-EA89-90B6-51FC61E3A46A}"/>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5" name="Footer Placeholder 4">
            <a:extLst>
              <a:ext uri="{FF2B5EF4-FFF2-40B4-BE49-F238E27FC236}">
                <a16:creationId xmlns:a16="http://schemas.microsoft.com/office/drawing/2014/main" id="{DCA2D770-47A4-D916-B51A-0F01DC3F3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6922D-8D4D-5E06-BFF4-0572A906BCB7}"/>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6885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C06B-2363-768F-1732-12D0FD28E2F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BAC95D-5AE6-CDC9-0CD2-5AFF8404330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59A0898-3D8C-E866-01B4-DD1D2B84CE7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DF9C779-0BC7-44A0-B389-FAE75BA7E4E3}"/>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6" name="Footer Placeholder 5">
            <a:extLst>
              <a:ext uri="{FF2B5EF4-FFF2-40B4-BE49-F238E27FC236}">
                <a16:creationId xmlns:a16="http://schemas.microsoft.com/office/drawing/2014/main" id="{28CA0B82-CF3A-E0E8-1ECD-4BDC19B68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3EDF7-0061-ADDA-4047-8D42AEAB40AE}"/>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518661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FD29-ADC0-A311-8010-ED12312E177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C6ADE47-247F-046C-28BE-9B9D8D8E07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40EA4A4-1622-AAC1-142C-C49C0FC914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A2A0450-C38F-8518-9A1F-F7A8CA3823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9430C1B-6AAE-B243-D2DA-053FABD150B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AF55EC8-714D-BEA1-2E6F-657DA2DAAA77}"/>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8" name="Footer Placeholder 7">
            <a:extLst>
              <a:ext uri="{FF2B5EF4-FFF2-40B4-BE49-F238E27FC236}">
                <a16:creationId xmlns:a16="http://schemas.microsoft.com/office/drawing/2014/main" id="{EC8AB9C9-F862-833B-0F71-07E2875D50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69CDDB-83EE-9D92-B398-2F427F7688AF}"/>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132424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018C8-F032-11A1-F277-06DA8CBE33E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CB180D-208E-5FAD-D623-0DC3C4B99B26}"/>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4" name="Footer Placeholder 3">
            <a:extLst>
              <a:ext uri="{FF2B5EF4-FFF2-40B4-BE49-F238E27FC236}">
                <a16:creationId xmlns:a16="http://schemas.microsoft.com/office/drawing/2014/main" id="{9C9515EC-BFAD-3D91-C885-CCB06E42F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8B2414-7413-24E4-5C54-FD745FE7158E}"/>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234318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D580F-1A76-FFD4-CB25-0C520533DAF8}"/>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3" name="Footer Placeholder 2">
            <a:extLst>
              <a:ext uri="{FF2B5EF4-FFF2-40B4-BE49-F238E27FC236}">
                <a16:creationId xmlns:a16="http://schemas.microsoft.com/office/drawing/2014/main" id="{D5C3AA40-C024-E461-4144-7900ED559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D488F4-9383-CE74-E4A5-DC0116BCE885}"/>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124536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1E82-1CCA-56A6-DAE9-DF0E550CBA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8CFB77B-2247-D25A-5E3E-FCF4C9846B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B5BA87E-FDA7-09EE-87E7-39C570938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0498A02-5E67-3197-40E2-31C883027FE5}"/>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6" name="Footer Placeholder 5">
            <a:extLst>
              <a:ext uri="{FF2B5EF4-FFF2-40B4-BE49-F238E27FC236}">
                <a16:creationId xmlns:a16="http://schemas.microsoft.com/office/drawing/2014/main" id="{AE61B548-D165-AEBF-27AD-2F05719C8F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A1CB3-D7EF-A554-E907-FE273AD47BBF}"/>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1615385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848E-E84A-D54C-3BD8-6037697EBD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9112BB5-0EAA-126E-103E-1DE8D0A0DE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9FF83-B182-03B1-5075-57329B195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B9B0AB-13E3-3CA5-0359-B7AFDFFDF4E4}"/>
              </a:ext>
            </a:extLst>
          </p:cNvPr>
          <p:cNvSpPr>
            <a:spLocks noGrp="1"/>
          </p:cNvSpPr>
          <p:nvPr>
            <p:ph type="dt" sz="half" idx="10"/>
          </p:nvPr>
        </p:nvSpPr>
        <p:spPr/>
        <p:txBody>
          <a:bodyPr/>
          <a:lstStyle/>
          <a:p>
            <a:fld id="{7CA9FC29-B0F0-8A47-8A38-045BB66A73D5}" type="datetimeFigureOut">
              <a:rPr lang="en-US" smtClean="0"/>
              <a:t>1/13/26</a:t>
            </a:fld>
            <a:endParaRPr lang="en-US"/>
          </a:p>
        </p:txBody>
      </p:sp>
      <p:sp>
        <p:nvSpPr>
          <p:cNvPr id="6" name="Footer Placeholder 5">
            <a:extLst>
              <a:ext uri="{FF2B5EF4-FFF2-40B4-BE49-F238E27FC236}">
                <a16:creationId xmlns:a16="http://schemas.microsoft.com/office/drawing/2014/main" id="{B354302E-B429-C81D-D334-0047D0589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94F64-1046-3150-904A-E8DD791F2CF4}"/>
              </a:ext>
            </a:extLst>
          </p:cNvPr>
          <p:cNvSpPr>
            <a:spLocks noGrp="1"/>
          </p:cNvSpPr>
          <p:nvPr>
            <p:ph type="sldNum" sz="quarter" idx="12"/>
          </p:nvPr>
        </p:nvSpPr>
        <p:spPr/>
        <p:txBody>
          <a:bodyPr/>
          <a:lstStyle/>
          <a:p>
            <a:fld id="{FD772E7A-EBCA-584C-B032-A63073690739}" type="slidenum">
              <a:rPr lang="en-US" smtClean="0"/>
              <a:t>‹#›</a:t>
            </a:fld>
            <a:endParaRPr lang="en-US"/>
          </a:p>
        </p:txBody>
      </p:sp>
    </p:spTree>
    <p:extLst>
      <p:ext uri="{BB962C8B-B14F-4D97-AF65-F5344CB8AC3E}">
        <p14:creationId xmlns:p14="http://schemas.microsoft.com/office/powerpoint/2010/main" val="50402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A7EEA-35F6-86D8-F5A2-A25D4688F0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4011193-0358-89E3-38C4-5F6416F3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DA3F2F-F715-9319-79A2-3C3B47E10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A9FC29-B0F0-8A47-8A38-045BB66A73D5}" type="datetimeFigureOut">
              <a:rPr lang="en-US" smtClean="0"/>
              <a:t>1/13/26</a:t>
            </a:fld>
            <a:endParaRPr lang="en-US"/>
          </a:p>
        </p:txBody>
      </p:sp>
      <p:sp>
        <p:nvSpPr>
          <p:cNvPr id="5" name="Footer Placeholder 4">
            <a:extLst>
              <a:ext uri="{FF2B5EF4-FFF2-40B4-BE49-F238E27FC236}">
                <a16:creationId xmlns:a16="http://schemas.microsoft.com/office/drawing/2014/main" id="{E79F968C-9DB9-79FF-6C8A-0550FB5DC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4030A8-DC0E-C67A-C71E-56BF24F0C0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772E7A-EBCA-584C-B032-A63073690739}" type="slidenum">
              <a:rPr lang="en-US" smtClean="0"/>
              <a:t>‹#›</a:t>
            </a:fld>
            <a:endParaRPr lang="en-US"/>
          </a:p>
        </p:txBody>
      </p:sp>
    </p:spTree>
    <p:extLst>
      <p:ext uri="{BB962C8B-B14F-4D97-AF65-F5344CB8AC3E}">
        <p14:creationId xmlns:p14="http://schemas.microsoft.com/office/powerpoint/2010/main" val="307112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g"/><Relationship Id="rId7" Type="http://schemas.microsoft.com/office/2007/relationships/hdphoto" Target="../media/hdphoto8.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hyperlink" Target="https://methods-sagepub-com.arts.idm.oclc.org/book/action-research-in-education" TargetMode="External"/><Relationship Id="rId3" Type="http://schemas.openxmlformats.org/officeDocument/2006/relationships/image" Target="../media/image2.png"/><Relationship Id="rId7" Type="http://schemas.openxmlformats.org/officeDocument/2006/relationships/hyperlink" Target="https://doi.org/10.9734/BJAST/2015/14975"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youtube.com/watch?v=bkYWyahlThQ&amp;t=314s" TargetMode="External"/><Relationship Id="rId11" Type="http://schemas.openxmlformats.org/officeDocument/2006/relationships/hyperlink" Target="https://www.youtube.com/watch?v=3l8l4prc-_Q" TargetMode="External"/><Relationship Id="rId5" Type="http://schemas.microsoft.com/office/2007/relationships/hdphoto" Target="../media/hdphoto9.wdp"/><Relationship Id="rId10" Type="http://schemas.openxmlformats.org/officeDocument/2006/relationships/hyperlink" Target="https://www.youtube.com/watch?v=uHteOFO84MM" TargetMode="External"/><Relationship Id="rId4" Type="http://schemas.openxmlformats.org/officeDocument/2006/relationships/image" Target="../media/image3.png"/><Relationship Id="rId9" Type="http://schemas.openxmlformats.org/officeDocument/2006/relationships/hyperlink" Target="https://dx.doi.org/10.4135/9781483385679" TargetMode="Externa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2B00">
            <a:alpha val="43657"/>
          </a:srgbClr>
        </a:solidFill>
        <a:effectLst/>
      </p:bgPr>
    </p:bg>
    <p:spTree>
      <p:nvGrpSpPr>
        <p:cNvPr id="1" name=""/>
        <p:cNvGrpSpPr/>
        <p:nvPr/>
      </p:nvGrpSpPr>
      <p:grpSpPr>
        <a:xfrm>
          <a:off x="0" y="0"/>
          <a:ext cx="0" cy="0"/>
          <a:chOff x="0" y="0"/>
          <a:chExt cx="0" cy="0"/>
        </a:xfrm>
      </p:grpSpPr>
      <p:pic>
        <p:nvPicPr>
          <p:cNvPr id="8" name="Picture 7" descr="A red surface with a white line&#10;&#10;AI-generated content may be incorrect.">
            <a:extLst>
              <a:ext uri="{FF2B5EF4-FFF2-40B4-BE49-F238E27FC236}">
                <a16:creationId xmlns:a16="http://schemas.microsoft.com/office/drawing/2014/main" id="{8A2B8E9B-A398-CDFD-5521-09F46B3B91BA}"/>
              </a:ext>
            </a:extLst>
          </p:cNvPr>
          <p:cNvPicPr>
            <a:picLocks noChangeAspect="1"/>
          </p:cNvPicPr>
          <p:nvPr/>
        </p:nvPicPr>
        <p:blipFill>
          <a:blip r:embed="rId2">
            <a:alphaModFix amt="85000"/>
          </a:blip>
          <a:stretch>
            <a:fillRect/>
          </a:stretch>
        </p:blipFill>
        <p:spPr>
          <a:xfrm rot="5400000">
            <a:off x="2667000" y="-2667000"/>
            <a:ext cx="6858000" cy="12192000"/>
          </a:xfrm>
          <a:prstGeom prst="rect">
            <a:avLst/>
          </a:prstGeom>
        </p:spPr>
      </p:pic>
      <p:pic>
        <p:nvPicPr>
          <p:cNvPr id="14" name="Picture 13" descr="A piece of torn paper&#10;&#10;AI-generated content may be incorrect.">
            <a:extLst>
              <a:ext uri="{FF2B5EF4-FFF2-40B4-BE49-F238E27FC236}">
                <a16:creationId xmlns:a16="http://schemas.microsoft.com/office/drawing/2014/main" id="{C824ADDB-3D17-CAC3-DB38-D832272CF8FE}"/>
              </a:ext>
            </a:extLst>
          </p:cNvPr>
          <p:cNvPicPr>
            <a:picLocks noChangeAspect="1"/>
          </p:cNvPicPr>
          <p:nvPr/>
        </p:nvPicPr>
        <p:blipFill>
          <a:blip r:embed="rId3"/>
          <a:stretch>
            <a:fillRect/>
          </a:stretch>
        </p:blipFill>
        <p:spPr>
          <a:xfrm rot="21323482">
            <a:off x="3174511" y="1987406"/>
            <a:ext cx="5856946" cy="3294533"/>
          </a:xfrm>
          <a:prstGeom prst="rect">
            <a:avLst/>
          </a:prstGeom>
          <a:effectLst>
            <a:outerShdw blurRad="50800" dist="50800" dir="5400000" algn="ctr" rotWithShape="0">
              <a:srgbClr val="000000">
                <a:alpha val="20407"/>
              </a:srgbClr>
            </a:outerShdw>
          </a:effectLst>
        </p:spPr>
      </p:pic>
      <p:pic>
        <p:nvPicPr>
          <p:cNvPr id="15" name="Picture 14" descr="A piece of paper with a black background&#10;&#10;AI-generated content may be incorrect.">
            <a:extLst>
              <a:ext uri="{FF2B5EF4-FFF2-40B4-BE49-F238E27FC236}">
                <a16:creationId xmlns:a16="http://schemas.microsoft.com/office/drawing/2014/main" id="{037F1103-31F4-4418-739A-9CC751C64BC0}"/>
              </a:ext>
            </a:extLst>
          </p:cNvPr>
          <p:cNvPicPr>
            <a:picLocks noChangeAspect="1"/>
          </p:cNvPicPr>
          <p:nvPr/>
        </p:nvPicPr>
        <p:blipFill>
          <a:blip r:embed="rId4">
            <a:alphaModFix amt="96000"/>
            <a:extLst>
              <a:ext uri="{BEBA8EAE-BF5A-486C-A8C5-ECC9F3942E4B}">
                <a14:imgProps xmlns:a14="http://schemas.microsoft.com/office/drawing/2010/main">
                  <a14:imgLayer r:embed="rId5">
                    <a14:imgEffect>
                      <a14:saturation sat="199000"/>
                    </a14:imgEffect>
                  </a14:imgLayer>
                </a14:imgProps>
              </a:ext>
            </a:extLst>
          </a:blip>
          <a:stretch>
            <a:fillRect/>
          </a:stretch>
        </p:blipFill>
        <p:spPr>
          <a:xfrm rot="10292454">
            <a:off x="2775565" y="2344643"/>
            <a:ext cx="6640869" cy="2208089"/>
          </a:xfrm>
          <a:prstGeom prst="rect">
            <a:avLst/>
          </a:prstGeom>
          <a:effectLst>
            <a:outerShdw blurRad="50800" dist="50800" dir="5400000" algn="ctr" rotWithShape="0">
              <a:srgbClr val="000000">
                <a:alpha val="18562"/>
              </a:srgbClr>
            </a:outerShdw>
          </a:effectLst>
        </p:spPr>
      </p:pic>
      <p:sp>
        <p:nvSpPr>
          <p:cNvPr id="16" name="TextBox 15">
            <a:extLst>
              <a:ext uri="{FF2B5EF4-FFF2-40B4-BE49-F238E27FC236}">
                <a16:creationId xmlns:a16="http://schemas.microsoft.com/office/drawing/2014/main" id="{2C9B12F2-A595-0E67-955A-9C8FAF0FDA89}"/>
              </a:ext>
            </a:extLst>
          </p:cNvPr>
          <p:cNvSpPr txBox="1"/>
          <p:nvPr/>
        </p:nvSpPr>
        <p:spPr>
          <a:xfrm rot="21140157">
            <a:off x="3078532" y="2930774"/>
            <a:ext cx="6011056" cy="1077218"/>
          </a:xfrm>
          <a:prstGeom prst="rect">
            <a:avLst/>
          </a:prstGeom>
          <a:noFill/>
          <a:effectLst>
            <a:outerShdw blurRad="50800" dist="414293" dir="1860000" sx="22000" sy="22000" algn="ctr" rotWithShape="0">
              <a:srgbClr val="000000">
                <a:alpha val="18000"/>
              </a:srgbClr>
            </a:outerShdw>
          </a:effectLst>
        </p:spPr>
        <p:txBody>
          <a:bodyPr wrap="square" rtlCol="0">
            <a:spAutoFit/>
          </a:bodyPr>
          <a:lstStyle/>
          <a:p>
            <a:pPr algn="ctr"/>
            <a:r>
              <a:rPr lang="en-US" sz="2800" b="1" dirty="0">
                <a:solidFill>
                  <a:schemeClr val="tx1">
                    <a:alpha val="77315"/>
                  </a:schemeClr>
                </a:solidFill>
                <a:latin typeface="JW Godard" pitchFamily="2" charset="0"/>
                <a:ea typeface="KaiTi" panose="02010609060101010101" pitchFamily="49" charset="-122"/>
                <a:cs typeface="Noto Mono" panose="020B0609030804020204" pitchFamily="49" charset="0"/>
              </a:rPr>
              <a:t>Manifesting Change: </a:t>
            </a:r>
          </a:p>
          <a:p>
            <a:pPr algn="ctr"/>
            <a:r>
              <a:rPr lang="en-GB" spc="-150" dirty="0">
                <a:solidFill>
                  <a:schemeClr val="tx1">
                    <a:alpha val="77315"/>
                  </a:schemeClr>
                </a:solidFill>
                <a:latin typeface="PT Mono" panose="02060509020205020204" pitchFamily="49" charset="77"/>
              </a:rPr>
              <a:t>co-creating ethical approaches</a:t>
            </a:r>
          </a:p>
          <a:p>
            <a:pPr algn="ctr"/>
            <a:r>
              <a:rPr lang="en-GB" spc="-150" dirty="0">
                <a:solidFill>
                  <a:schemeClr val="tx1">
                    <a:alpha val="77315"/>
                  </a:schemeClr>
                </a:solidFill>
                <a:latin typeface="PT Mono" panose="02060509020205020204" pitchFamily="49" charset="77"/>
              </a:rPr>
              <a:t>to fil</a:t>
            </a:r>
            <a:r>
              <a:rPr lang="en-GB" dirty="0">
                <a:solidFill>
                  <a:schemeClr val="tx1">
                    <a:alpha val="77315"/>
                  </a:schemeClr>
                </a:solidFill>
                <a:latin typeface="PT Mono" panose="02060509020205020204" pitchFamily="49" charset="77"/>
              </a:rPr>
              <a:t>mm</a:t>
            </a:r>
            <a:r>
              <a:rPr lang="en-GB" spc="-150" dirty="0">
                <a:solidFill>
                  <a:schemeClr val="tx1">
                    <a:alpha val="77315"/>
                  </a:schemeClr>
                </a:solidFill>
                <a:latin typeface="PT Mono" panose="02060509020205020204" pitchFamily="49" charset="77"/>
              </a:rPr>
              <a:t>aking practices </a:t>
            </a:r>
            <a:endParaRPr lang="en-US" spc="-150" dirty="0">
              <a:solidFill>
                <a:schemeClr val="tx1">
                  <a:alpha val="77315"/>
                </a:schemeClr>
              </a:solidFill>
              <a:latin typeface="PT Mono" panose="02060509020205020204" pitchFamily="49" charset="77"/>
              <a:ea typeface="Helvetica Neue" panose="02000503000000020004" pitchFamily="2" charset="0"/>
              <a:cs typeface="Helvetica Neue" panose="02000503000000020004" pitchFamily="2" charset="0"/>
            </a:endParaRPr>
          </a:p>
        </p:txBody>
      </p:sp>
      <p:pic>
        <p:nvPicPr>
          <p:cNvPr id="17" name="Picture 16" descr="A piece of paper on a black background&#10;&#10;AI-generated content may be incorrect.">
            <a:extLst>
              <a:ext uri="{FF2B5EF4-FFF2-40B4-BE49-F238E27FC236}">
                <a16:creationId xmlns:a16="http://schemas.microsoft.com/office/drawing/2014/main" id="{EBE835D4-924D-1094-CB88-789206662F3A}"/>
              </a:ext>
            </a:extLst>
          </p:cNvPr>
          <p:cNvPicPr>
            <a:picLocks noChangeAspect="1"/>
          </p:cNvPicPr>
          <p:nvPr/>
        </p:nvPicPr>
        <p:blipFill>
          <a:blip r:embed="rId6">
            <a:alphaModFix amt="93000"/>
          </a:blip>
          <a:srcRect l="14669" r="64125"/>
          <a:stretch>
            <a:fillRect/>
          </a:stretch>
        </p:blipFill>
        <p:spPr>
          <a:xfrm rot="16200000">
            <a:off x="5438608" y="4232967"/>
            <a:ext cx="1022175" cy="3213555"/>
          </a:xfrm>
          <a:prstGeom prst="rect">
            <a:avLst/>
          </a:prstGeom>
          <a:effectLst>
            <a:outerShdw blurRad="50800" dist="50800" dir="5400000" algn="ctr" rotWithShape="0">
              <a:srgbClr val="000000">
                <a:alpha val="19237"/>
              </a:srgbClr>
            </a:outerShdw>
          </a:effectLst>
        </p:spPr>
      </p:pic>
      <p:sp>
        <p:nvSpPr>
          <p:cNvPr id="18" name="TextBox 17">
            <a:extLst>
              <a:ext uri="{FF2B5EF4-FFF2-40B4-BE49-F238E27FC236}">
                <a16:creationId xmlns:a16="http://schemas.microsoft.com/office/drawing/2014/main" id="{958D40B5-73F9-A437-0DF1-298E5A311371}"/>
              </a:ext>
            </a:extLst>
          </p:cNvPr>
          <p:cNvSpPr txBox="1"/>
          <p:nvPr/>
        </p:nvSpPr>
        <p:spPr>
          <a:xfrm>
            <a:off x="3708745" y="5617506"/>
            <a:ext cx="4481900" cy="492443"/>
          </a:xfrm>
          <a:prstGeom prst="rect">
            <a:avLst/>
          </a:prstGeom>
          <a:noFill/>
          <a:effectLst>
            <a:outerShdw blurRad="50800" dist="414293" dir="1860000" sx="22000" sy="22000" algn="ctr" rotWithShape="0">
              <a:srgbClr val="000000">
                <a:alpha val="70000"/>
              </a:srgbClr>
            </a:outerShdw>
          </a:effectLst>
        </p:spPr>
        <p:txBody>
          <a:bodyPr wrap="square" rtlCol="0">
            <a:spAutoFit/>
          </a:bodyPr>
          <a:lstStyle/>
          <a:p>
            <a:pPr algn="ctr"/>
            <a:r>
              <a:rPr lang="en-US" sz="1400" b="1" dirty="0">
                <a:solidFill>
                  <a:schemeClr val="tx1">
                    <a:alpha val="77315"/>
                  </a:schemeClr>
                </a:solidFill>
                <a:latin typeface="JW Godard" pitchFamily="2" charset="0"/>
                <a:ea typeface="KaiTi" panose="02010609060101010101" pitchFamily="49" charset="-122"/>
                <a:cs typeface="Noto Mono" panose="020B0609030804020204" pitchFamily="49" charset="0"/>
              </a:rPr>
              <a:t>chuck blue </a:t>
            </a:r>
            <a:r>
              <a:rPr lang="en-US" sz="1400" b="1" dirty="0" err="1">
                <a:solidFill>
                  <a:schemeClr val="tx1">
                    <a:alpha val="77315"/>
                  </a:schemeClr>
                </a:solidFill>
                <a:latin typeface="JW Godard" pitchFamily="2" charset="0"/>
                <a:ea typeface="KaiTi" panose="02010609060101010101" pitchFamily="49" charset="-122"/>
                <a:cs typeface="Noto Mono" panose="020B0609030804020204" pitchFamily="49" charset="0"/>
              </a:rPr>
              <a:t>lowry</a:t>
            </a:r>
            <a:endParaRPr lang="en-US" sz="1400" b="1" dirty="0">
              <a:solidFill>
                <a:schemeClr val="tx1">
                  <a:alpha val="77315"/>
                </a:schemeClr>
              </a:solidFill>
              <a:latin typeface="JW Godard" pitchFamily="2" charset="0"/>
              <a:ea typeface="KaiTi" panose="02010609060101010101" pitchFamily="49" charset="-122"/>
              <a:cs typeface="Noto Mono" panose="020B0609030804020204" pitchFamily="49" charset="0"/>
            </a:endParaRPr>
          </a:p>
          <a:p>
            <a:pPr algn="ctr"/>
            <a:r>
              <a:rPr lang="en-GB" sz="1200" spc="-150" dirty="0">
                <a:solidFill>
                  <a:schemeClr val="tx1">
                    <a:alpha val="77315"/>
                  </a:schemeClr>
                </a:solidFill>
                <a:latin typeface="PT Mono" panose="02060509020205020204" pitchFamily="49" charset="77"/>
                <a:ea typeface="Helvetica Neue" panose="02000503000000020004" pitchFamily="2" charset="0"/>
                <a:cs typeface="Helvetica Neue" panose="02000503000000020004" pitchFamily="2" charset="0"/>
              </a:rPr>
              <a:t>action research project</a:t>
            </a:r>
            <a:endParaRPr lang="en-US" sz="1200" spc="-150" dirty="0">
              <a:solidFill>
                <a:schemeClr val="tx1">
                  <a:alpha val="77315"/>
                </a:schemeClr>
              </a:solidFill>
              <a:latin typeface="PT Mono" panose="02060509020205020204" pitchFamily="49" charset="77"/>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39830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1BCA9-5BDB-5403-9EEC-3FDF206F4182}"/>
            </a:ext>
          </a:extLst>
        </p:cNvPr>
        <p:cNvGrpSpPr/>
        <p:nvPr/>
      </p:nvGrpSpPr>
      <p:grpSpPr>
        <a:xfrm>
          <a:off x="0" y="0"/>
          <a:ext cx="0" cy="0"/>
          <a:chOff x="0" y="0"/>
          <a:chExt cx="0" cy="0"/>
        </a:xfrm>
      </p:grpSpPr>
      <p:pic>
        <p:nvPicPr>
          <p:cNvPr id="17" name="Picture 16" descr="Close-up of wrapped package">
            <a:extLst>
              <a:ext uri="{FF2B5EF4-FFF2-40B4-BE49-F238E27FC236}">
                <a16:creationId xmlns:a16="http://schemas.microsoft.com/office/drawing/2014/main" id="{1D5F3C68-00F0-F658-AC46-E06D05E07A02}"/>
              </a:ext>
            </a:extLst>
          </p:cNvPr>
          <p:cNvPicPr>
            <a:picLocks noChangeAspect="1"/>
          </p:cNvPicPr>
          <p:nvPr/>
        </p:nvPicPr>
        <p:blipFill>
          <a:blip r:embed="rId3"/>
          <a:srcRect l="7306" t="45821" r="46012" b="8003"/>
          <a:stretch>
            <a:fillRect/>
          </a:stretch>
        </p:blipFill>
        <p:spPr>
          <a:xfrm rot="10800000">
            <a:off x="-4" y="33988"/>
            <a:ext cx="12192002" cy="6857998"/>
          </a:xfrm>
          <a:prstGeom prst="rect">
            <a:avLst/>
          </a:prstGeom>
        </p:spPr>
      </p:pic>
      <p:pic>
        <p:nvPicPr>
          <p:cNvPr id="16" name="Picture 15" descr="A piece of paper on a black background&#10;&#10;AI-generated content may be incorrect.">
            <a:extLst>
              <a:ext uri="{FF2B5EF4-FFF2-40B4-BE49-F238E27FC236}">
                <a16:creationId xmlns:a16="http://schemas.microsoft.com/office/drawing/2014/main" id="{D043CE5E-F80B-F650-0159-8519C098FDEA}"/>
              </a:ext>
            </a:extLst>
          </p:cNvPr>
          <p:cNvPicPr>
            <a:picLocks noChangeAspect="1"/>
          </p:cNvPicPr>
          <p:nvPr/>
        </p:nvPicPr>
        <p:blipFill>
          <a:blip r:embed="rId4"/>
          <a:srcRect l="14669" r="64125"/>
          <a:stretch>
            <a:fillRect/>
          </a:stretch>
        </p:blipFill>
        <p:spPr>
          <a:xfrm rot="5400000">
            <a:off x="5184192" y="152061"/>
            <a:ext cx="1581610" cy="6220700"/>
          </a:xfrm>
          <a:prstGeom prst="rect">
            <a:avLst/>
          </a:prstGeom>
        </p:spPr>
      </p:pic>
      <p:sp>
        <p:nvSpPr>
          <p:cNvPr id="7" name="Title 6">
            <a:extLst>
              <a:ext uri="{FF2B5EF4-FFF2-40B4-BE49-F238E27FC236}">
                <a16:creationId xmlns:a16="http://schemas.microsoft.com/office/drawing/2014/main" id="{08016710-ADC2-3975-2E8B-EF938475D2F9}"/>
              </a:ext>
            </a:extLst>
          </p:cNvPr>
          <p:cNvSpPr>
            <a:spLocks noGrp="1"/>
          </p:cNvSpPr>
          <p:nvPr>
            <p:ph type="ctrTitle"/>
          </p:nvPr>
        </p:nvSpPr>
        <p:spPr>
          <a:xfrm>
            <a:off x="1402997" y="2624240"/>
            <a:ext cx="9144000" cy="749980"/>
          </a:xfrm>
        </p:spPr>
        <p:txBody>
          <a:bodyPr>
            <a:normAutofit/>
          </a:bodyPr>
          <a:lstStyle/>
          <a:p>
            <a:r>
              <a:rPr lang="en-US" sz="2400" dirty="0">
                <a:latin typeface="JW Godard" pitchFamily="2" charset="0"/>
              </a:rPr>
              <a:t>Research Process</a:t>
            </a:r>
          </a:p>
        </p:txBody>
      </p:sp>
      <p:pic>
        <p:nvPicPr>
          <p:cNvPr id="5" name="Picture 4" descr="A piece of paper on a black background&#10;&#10;AI-generated content may be incorrect.">
            <a:extLst>
              <a:ext uri="{FF2B5EF4-FFF2-40B4-BE49-F238E27FC236}">
                <a16:creationId xmlns:a16="http://schemas.microsoft.com/office/drawing/2014/main" id="{6CFA575D-20B3-798A-8298-063FDA864C01}"/>
              </a:ext>
            </a:extLst>
          </p:cNvPr>
          <p:cNvPicPr>
            <a:picLocks noChangeAspect="1"/>
          </p:cNvPicPr>
          <p:nvPr/>
        </p:nvPicPr>
        <p:blipFill>
          <a:blip r:embed="rId4"/>
          <a:srcRect l="14669" r="64125"/>
          <a:stretch>
            <a:fillRect/>
          </a:stretch>
        </p:blipFill>
        <p:spPr>
          <a:xfrm rot="5400000">
            <a:off x="5632193" y="-1509715"/>
            <a:ext cx="1405059" cy="5144170"/>
          </a:xfrm>
          <a:prstGeom prst="rect">
            <a:avLst/>
          </a:prstGeom>
        </p:spPr>
      </p:pic>
      <p:sp>
        <p:nvSpPr>
          <p:cNvPr id="11" name="TextBox 10">
            <a:extLst>
              <a:ext uri="{FF2B5EF4-FFF2-40B4-BE49-F238E27FC236}">
                <a16:creationId xmlns:a16="http://schemas.microsoft.com/office/drawing/2014/main" id="{58885D13-66B9-950A-5FED-3F7F6F4A38E1}"/>
              </a:ext>
            </a:extLst>
          </p:cNvPr>
          <p:cNvSpPr txBox="1"/>
          <p:nvPr/>
        </p:nvSpPr>
        <p:spPr>
          <a:xfrm>
            <a:off x="4549033" y="719033"/>
            <a:ext cx="3513870" cy="830997"/>
          </a:xfrm>
          <a:prstGeom prst="rect">
            <a:avLst/>
          </a:prstGeom>
          <a:noFill/>
        </p:spPr>
        <p:txBody>
          <a:bodyPr wrap="square">
            <a:spAutoFit/>
          </a:bodyPr>
          <a:lstStyle/>
          <a:p>
            <a:r>
              <a:rPr lang="en-GB" sz="1200" b="1" dirty="0">
                <a:latin typeface="Noto Mono" panose="020B0609030804020204" pitchFamily="49" charset="0"/>
                <a:ea typeface="Noto Mono" panose="020B0609030804020204" pitchFamily="49" charset="0"/>
                <a:cs typeface="Noto Mono" panose="020B0609030804020204" pitchFamily="49" charset="0"/>
              </a:rPr>
              <a:t>Collective manifesto-making workshop</a:t>
            </a:r>
            <a:r>
              <a:rPr lang="en-GB" sz="1200" dirty="0">
                <a:latin typeface="Noto Mono" panose="020B0609030804020204" pitchFamily="49" charset="0"/>
                <a:ea typeface="Noto Mono" panose="020B0609030804020204" pitchFamily="49" charset="0"/>
                <a:cs typeface="Noto Mono" panose="020B0609030804020204" pitchFamily="49" charset="0"/>
              </a:rPr>
              <a:t> </a:t>
            </a:r>
          </a:p>
          <a:p>
            <a:r>
              <a:rPr lang="en-GB" sz="1200" dirty="0">
                <a:latin typeface="Noto Mono" panose="020B0609030804020204" pitchFamily="49" charset="0"/>
                <a:ea typeface="Noto Mono" panose="020B0609030804020204" pitchFamily="49" charset="0"/>
                <a:cs typeface="Noto Mono" panose="020B0609030804020204" pitchFamily="49" charset="0"/>
              </a:rPr>
              <a:t>→ articulated shared values</a:t>
            </a:r>
          </a:p>
          <a:p>
            <a:r>
              <a:rPr lang="en-GB" sz="1200" dirty="0">
                <a:latin typeface="Noto Mono" panose="020B0609030804020204" pitchFamily="49" charset="0"/>
                <a:ea typeface="Noto Mono" panose="020B0609030804020204" pitchFamily="49" charset="0"/>
                <a:cs typeface="Noto Mono" panose="020B0609030804020204" pitchFamily="49" charset="0"/>
              </a:rPr>
              <a:t>→ set a framework</a:t>
            </a:r>
          </a:p>
          <a:p>
            <a:endParaRPr lang="en-GB" sz="1200" dirty="0">
              <a:latin typeface="Noto Mono" panose="020B0609030804020204" pitchFamily="49" charset="0"/>
              <a:ea typeface="Noto Mono" panose="020B0609030804020204" pitchFamily="49" charset="0"/>
              <a:cs typeface="Noto Mono" panose="020B0609030804020204" pitchFamily="49" charset="0"/>
            </a:endParaRPr>
          </a:p>
        </p:txBody>
      </p:sp>
      <p:pic>
        <p:nvPicPr>
          <p:cNvPr id="22" name="Picture 21" descr="A piece of torn paper&#10;&#10;AI-generated content may be incorrect.">
            <a:extLst>
              <a:ext uri="{FF2B5EF4-FFF2-40B4-BE49-F238E27FC236}">
                <a16:creationId xmlns:a16="http://schemas.microsoft.com/office/drawing/2014/main" id="{E898D7F8-990E-FE6E-B820-502782A4C1B1}"/>
              </a:ext>
            </a:extLst>
          </p:cNvPr>
          <p:cNvPicPr>
            <a:picLocks noChangeAspect="1"/>
          </p:cNvPicPr>
          <p:nvPr/>
        </p:nvPicPr>
        <p:blipFill>
          <a:blip r:embed="rId5"/>
          <a:stretch>
            <a:fillRect/>
          </a:stretch>
        </p:blipFill>
        <p:spPr>
          <a:xfrm rot="10800000">
            <a:off x="8062903" y="1687028"/>
            <a:ext cx="4106312" cy="1321393"/>
          </a:xfrm>
          <a:prstGeom prst="rect">
            <a:avLst/>
          </a:prstGeom>
        </p:spPr>
      </p:pic>
      <p:pic>
        <p:nvPicPr>
          <p:cNvPr id="20" name="Picture 19" descr="A piece of paper with a black background&#10;&#10;AI-generated content may be incorrect.">
            <a:extLst>
              <a:ext uri="{FF2B5EF4-FFF2-40B4-BE49-F238E27FC236}">
                <a16:creationId xmlns:a16="http://schemas.microsoft.com/office/drawing/2014/main" id="{CA8A9964-C0F0-1976-609E-07D7911C6228}"/>
              </a:ext>
            </a:extLst>
          </p:cNvPr>
          <p:cNvPicPr>
            <a:picLocks noChangeAspect="1"/>
          </p:cNvPicPr>
          <p:nvPr/>
        </p:nvPicPr>
        <p:blipFill>
          <a:blip r:embed="rId6">
            <a:alphaModFix amt="95000"/>
            <a:extLst>
              <a:ext uri="{BEBA8EAE-BF5A-486C-A8C5-ECC9F3942E4B}">
                <a14:imgProps xmlns:a14="http://schemas.microsoft.com/office/drawing/2010/main">
                  <a14:imgLayer r:embed="rId7">
                    <a14:imgEffect>
                      <a14:saturation sat="160000"/>
                    </a14:imgEffect>
                  </a14:imgLayer>
                </a14:imgProps>
              </a:ext>
            </a:extLst>
          </a:blip>
          <a:stretch>
            <a:fillRect/>
          </a:stretch>
        </p:blipFill>
        <p:spPr>
          <a:xfrm rot="4352756">
            <a:off x="9395375" y="3269551"/>
            <a:ext cx="1616233" cy="671442"/>
          </a:xfrm>
          <a:prstGeom prst="rect">
            <a:avLst/>
          </a:prstGeom>
          <a:effectLst>
            <a:outerShdw blurRad="50800" dist="50800" dir="5400000" algn="ctr" rotWithShape="0">
              <a:srgbClr val="000000">
                <a:alpha val="5740"/>
              </a:srgbClr>
            </a:outerShdw>
          </a:effectLst>
        </p:spPr>
      </p:pic>
      <p:sp>
        <p:nvSpPr>
          <p:cNvPr id="21" name="TextBox 20">
            <a:extLst>
              <a:ext uri="{FF2B5EF4-FFF2-40B4-BE49-F238E27FC236}">
                <a16:creationId xmlns:a16="http://schemas.microsoft.com/office/drawing/2014/main" id="{CF14808E-F326-4BB6-3561-46F71FEDA2E8}"/>
              </a:ext>
            </a:extLst>
          </p:cNvPr>
          <p:cNvSpPr txBox="1"/>
          <p:nvPr/>
        </p:nvSpPr>
        <p:spPr>
          <a:xfrm>
            <a:off x="8233243" y="2179452"/>
            <a:ext cx="6101542" cy="461665"/>
          </a:xfrm>
          <a:prstGeom prst="rect">
            <a:avLst/>
          </a:prstGeom>
          <a:noFill/>
        </p:spPr>
        <p:txBody>
          <a:bodyPr wrap="square">
            <a:spAutoFit/>
          </a:bodyPr>
          <a:lstStyle/>
          <a:p>
            <a:r>
              <a:rPr lang="en-GB" sz="1200" b="1" dirty="0">
                <a:latin typeface="Noto Mono" panose="020B0609030804020204" pitchFamily="49" charset="0"/>
                <a:ea typeface="Noto Mono" panose="020B0609030804020204" pitchFamily="49" charset="0"/>
                <a:cs typeface="Noto Mono" panose="020B0609030804020204" pitchFamily="49" charset="0"/>
              </a:rPr>
              <a:t>Questionnaire (Likert + Reflections)</a:t>
            </a:r>
            <a:endParaRPr lang="en-GB" sz="1200" dirty="0">
              <a:latin typeface="Noto Mono" panose="020B0609030804020204" pitchFamily="49" charset="0"/>
              <a:ea typeface="Noto Mono" panose="020B0609030804020204" pitchFamily="49" charset="0"/>
              <a:cs typeface="Noto Mono" panose="020B0609030804020204" pitchFamily="49" charset="0"/>
            </a:endParaRPr>
          </a:p>
          <a:p>
            <a:r>
              <a:rPr lang="en-GB" sz="1200" dirty="0">
                <a:latin typeface="Noto Mono" panose="020B0609030804020204" pitchFamily="49" charset="0"/>
                <a:ea typeface="Noto Mono" panose="020B0609030804020204" pitchFamily="49" charset="0"/>
                <a:cs typeface="Noto Mono" panose="020B0609030804020204" pitchFamily="49" charset="0"/>
              </a:rPr>
              <a:t>→ measured impact and surfaced tensions</a:t>
            </a:r>
          </a:p>
        </p:txBody>
      </p:sp>
      <p:pic>
        <p:nvPicPr>
          <p:cNvPr id="26" name="Picture 25" descr="A piece of paper on a black background&#10;&#10;AI-generated content may be incorrect.">
            <a:extLst>
              <a:ext uri="{FF2B5EF4-FFF2-40B4-BE49-F238E27FC236}">
                <a16:creationId xmlns:a16="http://schemas.microsoft.com/office/drawing/2014/main" id="{FF99CEAE-DAFF-1A0E-22EB-5FE2EE044079}"/>
              </a:ext>
            </a:extLst>
          </p:cNvPr>
          <p:cNvPicPr>
            <a:picLocks noChangeAspect="1"/>
          </p:cNvPicPr>
          <p:nvPr/>
        </p:nvPicPr>
        <p:blipFill>
          <a:blip r:embed="rId4"/>
          <a:srcRect l="14669" r="64125"/>
          <a:stretch>
            <a:fillRect/>
          </a:stretch>
        </p:blipFill>
        <p:spPr>
          <a:xfrm rot="16200000">
            <a:off x="9337818" y="2171052"/>
            <a:ext cx="1539119" cy="5246323"/>
          </a:xfrm>
          <a:prstGeom prst="rect">
            <a:avLst/>
          </a:prstGeom>
        </p:spPr>
      </p:pic>
      <p:sp>
        <p:nvSpPr>
          <p:cNvPr id="25" name="TextBox 24">
            <a:extLst>
              <a:ext uri="{FF2B5EF4-FFF2-40B4-BE49-F238E27FC236}">
                <a16:creationId xmlns:a16="http://schemas.microsoft.com/office/drawing/2014/main" id="{3838204B-BAB8-4E79-EDAD-875799E04861}"/>
              </a:ext>
            </a:extLst>
          </p:cNvPr>
          <p:cNvSpPr txBox="1"/>
          <p:nvPr/>
        </p:nvSpPr>
        <p:spPr>
          <a:xfrm>
            <a:off x="8497046" y="4497742"/>
            <a:ext cx="6101542" cy="830997"/>
          </a:xfrm>
          <a:prstGeom prst="rect">
            <a:avLst/>
          </a:prstGeom>
          <a:noFill/>
        </p:spPr>
        <p:txBody>
          <a:bodyPr wrap="square">
            <a:spAutoFit/>
          </a:bodyPr>
          <a:lstStyle/>
          <a:p>
            <a:r>
              <a:rPr lang="en-GB" sz="1200" b="1" dirty="0">
                <a:latin typeface="Noto Mono" panose="020B0609030804020204" pitchFamily="49" charset="0"/>
                <a:ea typeface="Noto Mono" panose="020B0609030804020204" pitchFamily="49" charset="0"/>
                <a:cs typeface="Noto Mono" panose="020B0609030804020204" pitchFamily="49" charset="0"/>
              </a:rPr>
              <a:t>Live collaborative project (LCDS)</a:t>
            </a:r>
            <a:endParaRPr lang="en-GB" sz="1200" dirty="0">
              <a:latin typeface="Noto Mono" panose="020B0609030804020204" pitchFamily="49" charset="0"/>
              <a:ea typeface="Noto Mono" panose="020B0609030804020204" pitchFamily="49" charset="0"/>
              <a:cs typeface="Noto Mono" panose="020B0609030804020204" pitchFamily="49" charset="0"/>
            </a:endParaRPr>
          </a:p>
          <a:p>
            <a:r>
              <a:rPr lang="en-GB" sz="1200" dirty="0">
                <a:latin typeface="Noto Mono" panose="020B0609030804020204" pitchFamily="49" charset="0"/>
                <a:ea typeface="Noto Mono" panose="020B0609030804020204" pitchFamily="49" charset="0"/>
                <a:cs typeface="Noto Mono" panose="020B0609030804020204" pitchFamily="49" charset="0"/>
              </a:rPr>
              <a:t>→ tested ethics under pressure</a:t>
            </a:r>
          </a:p>
          <a:p>
            <a:r>
              <a:rPr lang="en-GB" sz="1200" dirty="0">
                <a:latin typeface="Noto Mono" panose="020B0609030804020204" pitchFamily="49" charset="0"/>
                <a:ea typeface="Noto Mono" panose="020B0609030804020204" pitchFamily="49" charset="0"/>
                <a:cs typeface="Noto Mono" panose="020B0609030804020204" pitchFamily="49" charset="0"/>
              </a:rPr>
              <a:t>→ complicated and deepened practice</a:t>
            </a:r>
          </a:p>
          <a:p>
            <a:endParaRPr lang="en-GB" sz="1200" dirty="0">
              <a:latin typeface="Noto Mono" panose="020B0609030804020204" pitchFamily="49" charset="0"/>
              <a:ea typeface="Noto Mono" panose="020B0609030804020204" pitchFamily="49" charset="0"/>
              <a:cs typeface="Noto Mono" panose="020B0609030804020204" pitchFamily="49" charset="0"/>
            </a:endParaRPr>
          </a:p>
        </p:txBody>
      </p:sp>
      <p:pic>
        <p:nvPicPr>
          <p:cNvPr id="24" name="Picture 23" descr="A piece of paper with a black background&#10;&#10;AI-generated content may be incorrect.">
            <a:extLst>
              <a:ext uri="{FF2B5EF4-FFF2-40B4-BE49-F238E27FC236}">
                <a16:creationId xmlns:a16="http://schemas.microsoft.com/office/drawing/2014/main" id="{360E7F85-8FD0-02CB-71E4-C1CE39435622}"/>
              </a:ext>
            </a:extLst>
          </p:cNvPr>
          <p:cNvPicPr>
            <a:picLocks noChangeAspect="1"/>
          </p:cNvPicPr>
          <p:nvPr/>
        </p:nvPicPr>
        <p:blipFill>
          <a:blip r:embed="rId6">
            <a:alphaModFix amt="95000"/>
            <a:extLst>
              <a:ext uri="{BEBA8EAE-BF5A-486C-A8C5-ECC9F3942E4B}">
                <a14:imgProps xmlns:a14="http://schemas.microsoft.com/office/drawing/2010/main">
                  <a14:imgLayer r:embed="rId7">
                    <a14:imgEffect>
                      <a14:saturation sat="160000"/>
                    </a14:imgEffect>
                  </a14:imgLayer>
                </a14:imgProps>
              </a:ext>
            </a:extLst>
          </a:blip>
          <a:stretch>
            <a:fillRect/>
          </a:stretch>
        </p:blipFill>
        <p:spPr>
          <a:xfrm rot="9813972">
            <a:off x="7277152" y="5316152"/>
            <a:ext cx="1912182" cy="671442"/>
          </a:xfrm>
          <a:prstGeom prst="rect">
            <a:avLst/>
          </a:prstGeom>
          <a:effectLst>
            <a:outerShdw blurRad="50800" dist="50800" dir="5400000" algn="ctr" rotWithShape="0">
              <a:srgbClr val="000000">
                <a:alpha val="5740"/>
              </a:srgbClr>
            </a:outerShdw>
          </a:effectLst>
        </p:spPr>
      </p:pic>
      <p:pic>
        <p:nvPicPr>
          <p:cNvPr id="6" name="Picture 5" descr="A piece of paper with a black background&#10;&#10;AI-generated content may be incorrect.">
            <a:extLst>
              <a:ext uri="{FF2B5EF4-FFF2-40B4-BE49-F238E27FC236}">
                <a16:creationId xmlns:a16="http://schemas.microsoft.com/office/drawing/2014/main" id="{36E836DC-F71F-FF8A-CDCE-289661A44C79}"/>
              </a:ext>
            </a:extLst>
          </p:cNvPr>
          <p:cNvPicPr>
            <a:picLocks noChangeAspect="1"/>
          </p:cNvPicPr>
          <p:nvPr/>
        </p:nvPicPr>
        <p:blipFill>
          <a:blip r:embed="rId6">
            <a:alphaModFix amt="95000"/>
            <a:extLst>
              <a:ext uri="{BEBA8EAE-BF5A-486C-A8C5-ECC9F3942E4B}">
                <a14:imgProps xmlns:a14="http://schemas.microsoft.com/office/drawing/2010/main">
                  <a14:imgLayer r:embed="rId7">
                    <a14:imgEffect>
                      <a14:saturation sat="160000"/>
                    </a14:imgEffect>
                  </a14:imgLayer>
                </a14:imgProps>
              </a:ext>
            </a:extLst>
          </a:blip>
          <a:stretch>
            <a:fillRect/>
          </a:stretch>
        </p:blipFill>
        <p:spPr>
          <a:xfrm rot="2075793">
            <a:off x="7905419" y="1030966"/>
            <a:ext cx="1616233" cy="671442"/>
          </a:xfrm>
          <a:prstGeom prst="rect">
            <a:avLst/>
          </a:prstGeom>
          <a:effectLst>
            <a:outerShdw blurRad="50800" dist="50800" dir="5400000" algn="ctr" rotWithShape="0">
              <a:srgbClr val="000000">
                <a:alpha val="5740"/>
              </a:srgbClr>
            </a:outerShdw>
          </a:effectLst>
        </p:spPr>
      </p:pic>
      <p:pic>
        <p:nvPicPr>
          <p:cNvPr id="27" name="Picture 26" descr="A piece of torn paper&#10;&#10;AI-generated content may be incorrect.">
            <a:extLst>
              <a:ext uri="{FF2B5EF4-FFF2-40B4-BE49-F238E27FC236}">
                <a16:creationId xmlns:a16="http://schemas.microsoft.com/office/drawing/2014/main" id="{BE810D90-1E41-970A-EBB8-1B35C4C2C4A8}"/>
              </a:ext>
            </a:extLst>
          </p:cNvPr>
          <p:cNvPicPr>
            <a:picLocks noChangeAspect="1"/>
          </p:cNvPicPr>
          <p:nvPr/>
        </p:nvPicPr>
        <p:blipFill>
          <a:blip r:embed="rId5"/>
          <a:stretch>
            <a:fillRect/>
          </a:stretch>
        </p:blipFill>
        <p:spPr>
          <a:xfrm rot="188097">
            <a:off x="2254409" y="5021980"/>
            <a:ext cx="5246323" cy="1470400"/>
          </a:xfrm>
          <a:prstGeom prst="rect">
            <a:avLst/>
          </a:prstGeom>
        </p:spPr>
      </p:pic>
      <p:sp>
        <p:nvSpPr>
          <p:cNvPr id="28" name="TextBox 27">
            <a:extLst>
              <a:ext uri="{FF2B5EF4-FFF2-40B4-BE49-F238E27FC236}">
                <a16:creationId xmlns:a16="http://schemas.microsoft.com/office/drawing/2014/main" id="{7012633E-A78D-D53C-A782-D1AC709BD262}"/>
              </a:ext>
            </a:extLst>
          </p:cNvPr>
          <p:cNvSpPr txBox="1"/>
          <p:nvPr/>
        </p:nvSpPr>
        <p:spPr>
          <a:xfrm>
            <a:off x="2805267" y="5238486"/>
            <a:ext cx="4377325" cy="1015663"/>
          </a:xfrm>
          <a:prstGeom prst="rect">
            <a:avLst/>
          </a:prstGeom>
          <a:noFill/>
        </p:spPr>
        <p:txBody>
          <a:bodyPr wrap="square">
            <a:spAutoFit/>
          </a:bodyPr>
          <a:lstStyle/>
          <a:p>
            <a:r>
              <a:rPr lang="en-GB" sz="1200" b="1" dirty="0">
                <a:latin typeface="Noto Mono" panose="020B0609030804020204" pitchFamily="49" charset="0"/>
                <a:ea typeface="Noto Mono" panose="020B0609030804020204" pitchFamily="49" charset="0"/>
                <a:cs typeface="Noto Mono" panose="020B0609030804020204" pitchFamily="49" charset="0"/>
              </a:rPr>
              <a:t>Reflective Workshop</a:t>
            </a:r>
            <a:endParaRPr lang="en-GB" sz="1200" dirty="0">
              <a:latin typeface="Noto Mono" panose="020B0609030804020204" pitchFamily="49" charset="0"/>
              <a:ea typeface="Noto Mono" panose="020B0609030804020204" pitchFamily="49" charset="0"/>
              <a:cs typeface="Noto Mono" panose="020B0609030804020204" pitchFamily="49" charset="0"/>
            </a:endParaRPr>
          </a:p>
          <a:p>
            <a:r>
              <a:rPr lang="en-GB" sz="1200" dirty="0">
                <a:latin typeface="Noto Mono" panose="020B0609030804020204" pitchFamily="49" charset="0"/>
                <a:ea typeface="Noto Mono" panose="020B0609030804020204" pitchFamily="49" charset="0"/>
                <a:cs typeface="Noto Mono" panose="020B0609030804020204" pitchFamily="49" charset="0"/>
              </a:rPr>
              <a:t>→ revised manifesto/values</a:t>
            </a:r>
          </a:p>
          <a:p>
            <a:r>
              <a:rPr lang="en-GB" sz="1200" dirty="0">
                <a:latin typeface="Noto Mono" panose="020B0609030804020204" pitchFamily="49" charset="0"/>
                <a:ea typeface="Noto Mono" panose="020B0609030804020204" pitchFamily="49" charset="0"/>
                <a:cs typeface="Noto Mono" panose="020B0609030804020204" pitchFamily="49" charset="0"/>
              </a:rPr>
              <a:t>→ shift from aspirational ethical positioning </a:t>
            </a:r>
          </a:p>
          <a:p>
            <a:r>
              <a:rPr lang="en-GB" sz="1200" dirty="0">
                <a:latin typeface="Noto Mono" panose="020B0609030804020204" pitchFamily="49" charset="0"/>
                <a:ea typeface="Noto Mono" panose="020B0609030804020204" pitchFamily="49" charset="0"/>
                <a:cs typeface="Noto Mono" panose="020B0609030804020204" pitchFamily="49" charset="0"/>
              </a:rPr>
              <a:t>to practice-based ethical understanding</a:t>
            </a:r>
          </a:p>
          <a:p>
            <a:endParaRPr lang="en-GB" sz="1200" dirty="0">
              <a:latin typeface="Noto Mono" panose="020B0609030804020204" pitchFamily="49" charset="0"/>
              <a:ea typeface="Noto Mono" panose="020B0609030804020204" pitchFamily="49" charset="0"/>
              <a:cs typeface="Noto Mono" panose="020B0609030804020204" pitchFamily="49" charset="0"/>
            </a:endParaRPr>
          </a:p>
        </p:txBody>
      </p:sp>
      <p:pic>
        <p:nvPicPr>
          <p:cNvPr id="29" name="Picture 28" descr="A piece of torn paper&#10;&#10;AI-generated content may be incorrect.">
            <a:extLst>
              <a:ext uri="{FF2B5EF4-FFF2-40B4-BE49-F238E27FC236}">
                <a16:creationId xmlns:a16="http://schemas.microsoft.com/office/drawing/2014/main" id="{6CE5C2FC-7BDD-20EA-306C-3BBA1AAC1D11}"/>
              </a:ext>
            </a:extLst>
          </p:cNvPr>
          <p:cNvPicPr>
            <a:picLocks noChangeAspect="1"/>
          </p:cNvPicPr>
          <p:nvPr/>
        </p:nvPicPr>
        <p:blipFill>
          <a:blip r:embed="rId5"/>
          <a:stretch>
            <a:fillRect/>
          </a:stretch>
        </p:blipFill>
        <p:spPr>
          <a:xfrm rot="10977403">
            <a:off x="31348" y="1137999"/>
            <a:ext cx="4106312" cy="1321393"/>
          </a:xfrm>
          <a:prstGeom prst="rect">
            <a:avLst/>
          </a:prstGeom>
        </p:spPr>
      </p:pic>
      <p:pic>
        <p:nvPicPr>
          <p:cNvPr id="32" name="Picture 31" descr="A piece of paper on a black background&#10;&#10;AI-generated content may be incorrect.">
            <a:extLst>
              <a:ext uri="{FF2B5EF4-FFF2-40B4-BE49-F238E27FC236}">
                <a16:creationId xmlns:a16="http://schemas.microsoft.com/office/drawing/2014/main" id="{9C7D2EDF-4E15-809D-799E-4F609276AF0B}"/>
              </a:ext>
            </a:extLst>
          </p:cNvPr>
          <p:cNvPicPr>
            <a:picLocks noChangeAspect="1"/>
          </p:cNvPicPr>
          <p:nvPr/>
        </p:nvPicPr>
        <p:blipFill>
          <a:blip r:embed="rId4"/>
          <a:srcRect l="14669" r="64125"/>
          <a:stretch>
            <a:fillRect/>
          </a:stretch>
        </p:blipFill>
        <p:spPr>
          <a:xfrm rot="16200000">
            <a:off x="1043688" y="1555856"/>
            <a:ext cx="1405059" cy="4569525"/>
          </a:xfrm>
          <a:prstGeom prst="rect">
            <a:avLst/>
          </a:prstGeom>
        </p:spPr>
      </p:pic>
      <p:sp>
        <p:nvSpPr>
          <p:cNvPr id="30" name="TextBox 29">
            <a:extLst>
              <a:ext uri="{FF2B5EF4-FFF2-40B4-BE49-F238E27FC236}">
                <a16:creationId xmlns:a16="http://schemas.microsoft.com/office/drawing/2014/main" id="{CB7955CE-30AB-E107-D65B-D3563827712A}"/>
              </a:ext>
            </a:extLst>
          </p:cNvPr>
          <p:cNvSpPr txBox="1"/>
          <p:nvPr/>
        </p:nvSpPr>
        <p:spPr>
          <a:xfrm>
            <a:off x="425227" y="3560221"/>
            <a:ext cx="6101542" cy="646331"/>
          </a:xfrm>
          <a:prstGeom prst="rect">
            <a:avLst/>
          </a:prstGeom>
          <a:noFill/>
        </p:spPr>
        <p:txBody>
          <a:bodyPr wrap="square">
            <a:spAutoFit/>
          </a:bodyPr>
          <a:lstStyle/>
          <a:p>
            <a:r>
              <a:rPr lang="en-GB" sz="1200" b="1" dirty="0">
                <a:latin typeface="Noto Mono" panose="020B0609030804020204" pitchFamily="49" charset="0"/>
                <a:ea typeface="Noto Mono" panose="020B0609030804020204" pitchFamily="49" charset="0"/>
                <a:cs typeface="Noto Mono" panose="020B0609030804020204" pitchFamily="49" charset="0"/>
              </a:rPr>
              <a:t>Peer Analysis and collective </a:t>
            </a:r>
          </a:p>
          <a:p>
            <a:r>
              <a:rPr lang="en-GB" sz="1200" b="1" dirty="0">
                <a:latin typeface="Noto Mono" panose="020B0609030804020204" pitchFamily="49" charset="0"/>
                <a:ea typeface="Noto Mono" panose="020B0609030804020204" pitchFamily="49" charset="0"/>
                <a:cs typeface="Noto Mono" panose="020B0609030804020204" pitchFamily="49" charset="0"/>
              </a:rPr>
              <a:t>Group selections of data</a:t>
            </a:r>
          </a:p>
          <a:p>
            <a:r>
              <a:rPr lang="en-GB" sz="1200" dirty="0">
                <a:latin typeface="Noto Mono" panose="020B0609030804020204" pitchFamily="49" charset="0"/>
                <a:ea typeface="Noto Mono" panose="020B0609030804020204" pitchFamily="49" charset="0"/>
                <a:cs typeface="Noto Mono" panose="020B0609030804020204" pitchFamily="49" charset="0"/>
              </a:rPr>
              <a:t>→ mitigated researcher bias</a:t>
            </a:r>
          </a:p>
        </p:txBody>
      </p:sp>
      <p:pic>
        <p:nvPicPr>
          <p:cNvPr id="31" name="Picture 30" descr="A piece of paper with a black background&#10;&#10;AI-generated content may be incorrect.">
            <a:extLst>
              <a:ext uri="{FF2B5EF4-FFF2-40B4-BE49-F238E27FC236}">
                <a16:creationId xmlns:a16="http://schemas.microsoft.com/office/drawing/2014/main" id="{48DCD77F-B249-C961-7266-7C680747F1AF}"/>
              </a:ext>
            </a:extLst>
          </p:cNvPr>
          <p:cNvPicPr>
            <a:picLocks noChangeAspect="1"/>
          </p:cNvPicPr>
          <p:nvPr/>
        </p:nvPicPr>
        <p:blipFill>
          <a:blip r:embed="rId6">
            <a:alphaModFix amt="95000"/>
            <a:extLst>
              <a:ext uri="{BEBA8EAE-BF5A-486C-A8C5-ECC9F3942E4B}">
                <a14:imgProps xmlns:a14="http://schemas.microsoft.com/office/drawing/2010/main">
                  <a14:imgLayer r:embed="rId7">
                    <a14:imgEffect>
                      <a14:saturation sat="160000"/>
                    </a14:imgEffect>
                  </a14:imgLayer>
                </a14:imgProps>
              </a:ext>
            </a:extLst>
          </a:blip>
          <a:stretch>
            <a:fillRect/>
          </a:stretch>
        </p:blipFill>
        <p:spPr>
          <a:xfrm rot="13641637">
            <a:off x="1314916" y="4607183"/>
            <a:ext cx="1616233" cy="671442"/>
          </a:xfrm>
          <a:prstGeom prst="rect">
            <a:avLst/>
          </a:prstGeom>
          <a:effectLst>
            <a:outerShdw blurRad="50800" dist="50800" dir="5400000" algn="ctr" rotWithShape="0">
              <a:srgbClr val="000000">
                <a:alpha val="5740"/>
              </a:srgbClr>
            </a:outerShdw>
          </a:effectLst>
        </p:spPr>
      </p:pic>
      <p:sp>
        <p:nvSpPr>
          <p:cNvPr id="33" name="TextBox 32">
            <a:extLst>
              <a:ext uri="{FF2B5EF4-FFF2-40B4-BE49-F238E27FC236}">
                <a16:creationId xmlns:a16="http://schemas.microsoft.com/office/drawing/2014/main" id="{72F1FC0D-70A8-EE76-367E-A79869C580D9}"/>
              </a:ext>
            </a:extLst>
          </p:cNvPr>
          <p:cNvSpPr txBox="1"/>
          <p:nvPr/>
        </p:nvSpPr>
        <p:spPr>
          <a:xfrm rot="153346">
            <a:off x="419976" y="1534671"/>
            <a:ext cx="6101542" cy="646331"/>
          </a:xfrm>
          <a:prstGeom prst="rect">
            <a:avLst/>
          </a:prstGeom>
          <a:noFill/>
        </p:spPr>
        <p:txBody>
          <a:bodyPr wrap="square">
            <a:spAutoFit/>
          </a:bodyPr>
          <a:lstStyle/>
          <a:p>
            <a:r>
              <a:rPr lang="en-GB" sz="1200" b="1" dirty="0">
                <a:latin typeface="Noto Mono" panose="020B0609030804020204" pitchFamily="49" charset="0"/>
                <a:ea typeface="Noto Mono" panose="020B0609030804020204" pitchFamily="49" charset="0"/>
                <a:cs typeface="Noto Mono" panose="020B0609030804020204" pitchFamily="49" charset="0"/>
              </a:rPr>
              <a:t>Share findings and plan next stage</a:t>
            </a:r>
          </a:p>
          <a:p>
            <a:r>
              <a:rPr lang="en-GB" sz="1200" dirty="0">
                <a:latin typeface="Noto Mono" panose="020B0609030804020204" pitchFamily="49" charset="0"/>
                <a:ea typeface="Noto Mono" panose="020B0609030804020204" pitchFamily="49" charset="0"/>
                <a:cs typeface="Noto Mono" panose="020B0609030804020204" pitchFamily="49" charset="0"/>
              </a:rPr>
              <a:t>→ Understanding developed through</a:t>
            </a:r>
          </a:p>
          <a:p>
            <a:r>
              <a:rPr lang="en-GB" sz="1200" dirty="0">
                <a:latin typeface="Noto Mono" panose="020B0609030804020204" pitchFamily="49" charset="0"/>
                <a:ea typeface="Noto Mono" panose="020B0609030804020204" pitchFamily="49" charset="0"/>
                <a:cs typeface="Noto Mono" panose="020B0609030804020204" pitchFamily="49" charset="0"/>
              </a:rPr>
              <a:t>Iteration, not a single method.</a:t>
            </a:r>
          </a:p>
        </p:txBody>
      </p:sp>
      <p:pic>
        <p:nvPicPr>
          <p:cNvPr id="34" name="Picture 33" descr="A piece of paper with a black background&#10;&#10;AI-generated content may be incorrect.">
            <a:extLst>
              <a:ext uri="{FF2B5EF4-FFF2-40B4-BE49-F238E27FC236}">
                <a16:creationId xmlns:a16="http://schemas.microsoft.com/office/drawing/2014/main" id="{9E21DB2B-D21E-3730-B948-3B96A3A12E16}"/>
              </a:ext>
            </a:extLst>
          </p:cNvPr>
          <p:cNvPicPr>
            <a:picLocks noChangeAspect="1"/>
          </p:cNvPicPr>
          <p:nvPr/>
        </p:nvPicPr>
        <p:blipFill>
          <a:blip r:embed="rId6">
            <a:alphaModFix amt="95000"/>
            <a:extLst>
              <a:ext uri="{BEBA8EAE-BF5A-486C-A8C5-ECC9F3942E4B}">
                <a14:imgProps xmlns:a14="http://schemas.microsoft.com/office/drawing/2010/main">
                  <a14:imgLayer r:embed="rId7">
                    <a14:imgEffect>
                      <a14:saturation sat="160000"/>
                    </a14:imgEffect>
                  </a14:imgLayer>
                </a14:imgProps>
              </a:ext>
            </a:extLst>
          </a:blip>
          <a:stretch>
            <a:fillRect/>
          </a:stretch>
        </p:blipFill>
        <p:spPr>
          <a:xfrm rot="17481955">
            <a:off x="667282" y="2515473"/>
            <a:ext cx="1616233" cy="671442"/>
          </a:xfrm>
          <a:prstGeom prst="rect">
            <a:avLst/>
          </a:prstGeom>
          <a:effectLst>
            <a:outerShdw blurRad="50800" dist="50800" dir="5400000" algn="ctr" rotWithShape="0">
              <a:srgbClr val="000000">
                <a:alpha val="5740"/>
              </a:srgbClr>
            </a:outerShdw>
          </a:effectLst>
        </p:spPr>
      </p:pic>
      <p:pic>
        <p:nvPicPr>
          <p:cNvPr id="35" name="Picture 34" descr="A piece of paper with a black background&#10;&#10;AI-generated content may be incorrect.">
            <a:extLst>
              <a:ext uri="{FF2B5EF4-FFF2-40B4-BE49-F238E27FC236}">
                <a16:creationId xmlns:a16="http://schemas.microsoft.com/office/drawing/2014/main" id="{59062A26-C137-20F8-0DDB-7910600B6456}"/>
              </a:ext>
            </a:extLst>
          </p:cNvPr>
          <p:cNvPicPr>
            <a:picLocks noChangeAspect="1"/>
          </p:cNvPicPr>
          <p:nvPr/>
        </p:nvPicPr>
        <p:blipFill>
          <a:blip r:embed="rId6">
            <a:alphaModFix amt="95000"/>
            <a:extLst>
              <a:ext uri="{BEBA8EAE-BF5A-486C-A8C5-ECC9F3942E4B}">
                <a14:imgProps xmlns:a14="http://schemas.microsoft.com/office/drawing/2010/main">
                  <a14:imgLayer r:embed="rId7">
                    <a14:imgEffect>
                      <a14:saturation sat="160000"/>
                    </a14:imgEffect>
                  </a14:imgLayer>
                </a14:imgProps>
              </a:ext>
            </a:extLst>
          </a:blip>
          <a:stretch>
            <a:fillRect/>
          </a:stretch>
        </p:blipFill>
        <p:spPr>
          <a:xfrm rot="9644387">
            <a:off x="2850455" y="653696"/>
            <a:ext cx="1616233" cy="671442"/>
          </a:xfrm>
          <a:prstGeom prst="rect">
            <a:avLst/>
          </a:prstGeom>
          <a:effectLst>
            <a:outerShdw blurRad="50800" dist="50800" dir="5400000" algn="ctr" rotWithShape="0">
              <a:srgbClr val="000000">
                <a:alpha val="5740"/>
              </a:srgbClr>
            </a:outerShdw>
          </a:effectLst>
        </p:spPr>
      </p:pic>
    </p:spTree>
    <p:extLst>
      <p:ext uri="{BB962C8B-B14F-4D97-AF65-F5344CB8AC3E}">
        <p14:creationId xmlns:p14="http://schemas.microsoft.com/office/powerpoint/2010/main" val="1409006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55044-779E-2D96-6243-6E6F2EDF76F0}"/>
            </a:ext>
          </a:extLst>
        </p:cNvPr>
        <p:cNvGrpSpPr/>
        <p:nvPr/>
      </p:nvGrpSpPr>
      <p:grpSpPr>
        <a:xfrm>
          <a:off x="0" y="0"/>
          <a:ext cx="0" cy="0"/>
          <a:chOff x="0" y="0"/>
          <a:chExt cx="0" cy="0"/>
        </a:xfrm>
      </p:grpSpPr>
      <p:pic>
        <p:nvPicPr>
          <p:cNvPr id="11" name="Picture 10" descr="Close-up of wrapped package">
            <a:extLst>
              <a:ext uri="{FF2B5EF4-FFF2-40B4-BE49-F238E27FC236}">
                <a16:creationId xmlns:a16="http://schemas.microsoft.com/office/drawing/2014/main" id="{3B69BEDA-B2FF-EE88-B77A-FB369FBEF487}"/>
              </a:ext>
            </a:extLst>
          </p:cNvPr>
          <p:cNvPicPr>
            <a:picLocks noChangeAspect="1"/>
          </p:cNvPicPr>
          <p:nvPr/>
        </p:nvPicPr>
        <p:blipFill>
          <a:blip r:embed="rId3"/>
          <a:srcRect l="7306" t="45821" r="46012" b="8003"/>
          <a:stretch>
            <a:fillRect/>
          </a:stretch>
        </p:blipFill>
        <p:spPr>
          <a:xfrm rot="10800000">
            <a:off x="-2" y="-1"/>
            <a:ext cx="12192002" cy="6857998"/>
          </a:xfrm>
          <a:prstGeom prst="rect">
            <a:avLst/>
          </a:prstGeom>
        </p:spPr>
      </p:pic>
      <p:pic>
        <p:nvPicPr>
          <p:cNvPr id="2" name="Picture 1" descr="A piece of torn paper&#10;&#10;AI-generated content may be incorrect.">
            <a:extLst>
              <a:ext uri="{FF2B5EF4-FFF2-40B4-BE49-F238E27FC236}">
                <a16:creationId xmlns:a16="http://schemas.microsoft.com/office/drawing/2014/main" id="{65F5B062-2D8D-EA75-B47A-468AEB150A9D}"/>
              </a:ext>
            </a:extLst>
          </p:cNvPr>
          <p:cNvPicPr>
            <a:picLocks noChangeAspect="1"/>
          </p:cNvPicPr>
          <p:nvPr/>
        </p:nvPicPr>
        <p:blipFill>
          <a:blip r:embed="rId4"/>
          <a:stretch>
            <a:fillRect/>
          </a:stretch>
        </p:blipFill>
        <p:spPr>
          <a:xfrm>
            <a:off x="-89986" y="115060"/>
            <a:ext cx="4200394" cy="2362722"/>
          </a:xfrm>
          <a:prstGeom prst="rect">
            <a:avLst/>
          </a:prstGeom>
        </p:spPr>
      </p:pic>
      <p:pic>
        <p:nvPicPr>
          <p:cNvPr id="4" name="Picture 3" descr="A piece of torn paper&#10;&#10;AI-generated content may be incorrect.">
            <a:extLst>
              <a:ext uri="{FF2B5EF4-FFF2-40B4-BE49-F238E27FC236}">
                <a16:creationId xmlns:a16="http://schemas.microsoft.com/office/drawing/2014/main" id="{2F35FFB5-83C3-386B-02AD-E0A9F26072D8}"/>
              </a:ext>
            </a:extLst>
          </p:cNvPr>
          <p:cNvPicPr>
            <a:picLocks noChangeAspect="1"/>
          </p:cNvPicPr>
          <p:nvPr/>
        </p:nvPicPr>
        <p:blipFill>
          <a:blip r:embed="rId4"/>
          <a:stretch>
            <a:fillRect/>
          </a:stretch>
        </p:blipFill>
        <p:spPr>
          <a:xfrm rot="10800000">
            <a:off x="263748" y="4010977"/>
            <a:ext cx="5069002" cy="2513562"/>
          </a:xfrm>
          <a:prstGeom prst="rect">
            <a:avLst/>
          </a:prstGeom>
        </p:spPr>
      </p:pic>
      <p:pic>
        <p:nvPicPr>
          <p:cNvPr id="5" name="Picture 4" descr="A piece of torn paper&#10;&#10;AI-generated content may be incorrect.">
            <a:extLst>
              <a:ext uri="{FF2B5EF4-FFF2-40B4-BE49-F238E27FC236}">
                <a16:creationId xmlns:a16="http://schemas.microsoft.com/office/drawing/2014/main" id="{14FACF78-7B49-02BC-0528-4CA253E5443C}"/>
              </a:ext>
            </a:extLst>
          </p:cNvPr>
          <p:cNvPicPr>
            <a:picLocks noChangeAspect="1"/>
          </p:cNvPicPr>
          <p:nvPr/>
        </p:nvPicPr>
        <p:blipFill>
          <a:blip r:embed="rId4"/>
          <a:stretch>
            <a:fillRect/>
          </a:stretch>
        </p:blipFill>
        <p:spPr>
          <a:xfrm>
            <a:off x="7291501" y="4010977"/>
            <a:ext cx="4293196" cy="2733776"/>
          </a:xfrm>
          <a:prstGeom prst="rect">
            <a:avLst/>
          </a:prstGeom>
        </p:spPr>
      </p:pic>
      <p:sp>
        <p:nvSpPr>
          <p:cNvPr id="9" name="TextBox 8">
            <a:extLst>
              <a:ext uri="{FF2B5EF4-FFF2-40B4-BE49-F238E27FC236}">
                <a16:creationId xmlns:a16="http://schemas.microsoft.com/office/drawing/2014/main" id="{1B41583C-866D-1150-1B97-05E1EA12AF42}"/>
              </a:ext>
            </a:extLst>
          </p:cNvPr>
          <p:cNvSpPr txBox="1"/>
          <p:nvPr/>
        </p:nvSpPr>
        <p:spPr>
          <a:xfrm>
            <a:off x="-89986" y="647958"/>
            <a:ext cx="4200394" cy="1107996"/>
          </a:xfrm>
          <a:prstGeom prst="rect">
            <a:avLst/>
          </a:prstGeom>
          <a:noFill/>
        </p:spPr>
        <p:txBody>
          <a:bodyPr wrap="square">
            <a:spAutoFit/>
          </a:bodyPr>
          <a:lstStyle/>
          <a:p>
            <a:pPr algn="ctr"/>
            <a:r>
              <a:rPr lang="en-GB" cap="all" dirty="0">
                <a:latin typeface="JW Godard" pitchFamily="2" charset="0"/>
              </a:rPr>
              <a:t>Theme 1: </a:t>
            </a:r>
          </a:p>
          <a:p>
            <a:pPr algn="ctr"/>
            <a:r>
              <a:rPr lang="en-GB" sz="1600" b="1" cap="all" dirty="0">
                <a:latin typeface="Noto Mono" panose="020B0609030804020204" pitchFamily="49" charset="0"/>
                <a:ea typeface="Noto Mono" panose="020B0609030804020204" pitchFamily="49" charset="0"/>
                <a:cs typeface="Noto Mono" panose="020B0609030804020204" pitchFamily="49" charset="0"/>
              </a:rPr>
              <a:t>The Manifesto functions as a relational scaffold for collaboration</a:t>
            </a:r>
          </a:p>
        </p:txBody>
      </p:sp>
      <p:pic>
        <p:nvPicPr>
          <p:cNvPr id="14" name="Picture 13" descr="A piece of torn paper&#10;&#10;AI-generated content may be incorrect.">
            <a:extLst>
              <a:ext uri="{FF2B5EF4-FFF2-40B4-BE49-F238E27FC236}">
                <a16:creationId xmlns:a16="http://schemas.microsoft.com/office/drawing/2014/main" id="{2D7BEBBB-BB25-3292-D735-DEE93C02E74C}"/>
              </a:ext>
            </a:extLst>
          </p:cNvPr>
          <p:cNvPicPr>
            <a:picLocks noChangeAspect="1"/>
          </p:cNvPicPr>
          <p:nvPr/>
        </p:nvPicPr>
        <p:blipFill>
          <a:blip r:embed="rId4"/>
          <a:stretch>
            <a:fillRect/>
          </a:stretch>
        </p:blipFill>
        <p:spPr>
          <a:xfrm rot="10800000">
            <a:off x="3763680" y="1703026"/>
            <a:ext cx="4057336" cy="2583587"/>
          </a:xfrm>
          <a:prstGeom prst="rect">
            <a:avLst/>
          </a:prstGeom>
        </p:spPr>
      </p:pic>
      <p:sp>
        <p:nvSpPr>
          <p:cNvPr id="15" name="TextBox 14">
            <a:extLst>
              <a:ext uri="{FF2B5EF4-FFF2-40B4-BE49-F238E27FC236}">
                <a16:creationId xmlns:a16="http://schemas.microsoft.com/office/drawing/2014/main" id="{44491E5F-E9C2-0486-DBA6-8B8A5F8F3643}"/>
              </a:ext>
            </a:extLst>
          </p:cNvPr>
          <p:cNvSpPr txBox="1"/>
          <p:nvPr/>
        </p:nvSpPr>
        <p:spPr>
          <a:xfrm>
            <a:off x="4051275" y="2440822"/>
            <a:ext cx="3482143" cy="1107996"/>
          </a:xfrm>
          <a:prstGeom prst="rect">
            <a:avLst/>
          </a:prstGeom>
          <a:noFill/>
        </p:spPr>
        <p:txBody>
          <a:bodyPr wrap="square">
            <a:spAutoFit/>
          </a:bodyPr>
          <a:lstStyle/>
          <a:p>
            <a:pPr algn="ctr"/>
            <a:r>
              <a:rPr lang="en-GB" cap="all" dirty="0">
                <a:latin typeface="JW Godard" pitchFamily="2" charset="0"/>
              </a:rPr>
              <a:t>Theme 2: </a:t>
            </a:r>
          </a:p>
          <a:p>
            <a:pPr algn="ctr"/>
            <a:r>
              <a:rPr lang="en-GB" sz="1600" b="1" cap="all" dirty="0">
                <a:latin typeface="Noto Mono" panose="020B0609030804020204" pitchFamily="49" charset="0"/>
                <a:ea typeface="Noto Mono" panose="020B0609030804020204" pitchFamily="49" charset="0"/>
                <a:cs typeface="Noto Mono" panose="020B0609030804020204" pitchFamily="49" charset="0"/>
              </a:rPr>
              <a:t>Time Pressure Exposed Ethical Tensions and Structural Limitations</a:t>
            </a:r>
          </a:p>
        </p:txBody>
      </p:sp>
      <p:pic>
        <p:nvPicPr>
          <p:cNvPr id="16" name="Picture 15" descr="A piece of torn paper&#10;&#10;AI-generated content may be incorrect.">
            <a:extLst>
              <a:ext uri="{FF2B5EF4-FFF2-40B4-BE49-F238E27FC236}">
                <a16:creationId xmlns:a16="http://schemas.microsoft.com/office/drawing/2014/main" id="{A0A32C9B-73E0-1FBA-CDF3-9FB96789ECB6}"/>
              </a:ext>
            </a:extLst>
          </p:cNvPr>
          <p:cNvPicPr>
            <a:picLocks noChangeAspect="1"/>
          </p:cNvPicPr>
          <p:nvPr/>
        </p:nvPicPr>
        <p:blipFill>
          <a:blip r:embed="rId4"/>
          <a:stretch>
            <a:fillRect/>
          </a:stretch>
        </p:blipFill>
        <p:spPr>
          <a:xfrm rot="10800000">
            <a:off x="7866008" y="219644"/>
            <a:ext cx="4452055" cy="2834932"/>
          </a:xfrm>
          <a:prstGeom prst="rect">
            <a:avLst/>
          </a:prstGeom>
        </p:spPr>
      </p:pic>
      <p:pic>
        <p:nvPicPr>
          <p:cNvPr id="20" name="Picture 19" descr="A piece of paper with a black background&#10;&#10;AI-generated content may be incorrect.">
            <a:extLst>
              <a:ext uri="{FF2B5EF4-FFF2-40B4-BE49-F238E27FC236}">
                <a16:creationId xmlns:a16="http://schemas.microsoft.com/office/drawing/2014/main" id="{9C465BE6-5BB0-F5EC-2539-38FA4684F0F0}"/>
              </a:ext>
            </a:extLst>
          </p:cNvPr>
          <p:cNvPicPr>
            <a:picLocks noChangeAspect="1"/>
          </p:cNvPicPr>
          <p:nvPr/>
        </p:nvPicPr>
        <p:blipFill>
          <a:blip r:embed="rId5">
            <a:alphaModFix amt="95000"/>
            <a:extLst>
              <a:ext uri="{BEBA8EAE-BF5A-486C-A8C5-ECC9F3942E4B}">
                <a14:imgProps xmlns:a14="http://schemas.microsoft.com/office/drawing/2010/main">
                  <a14:imgLayer r:embed="rId6">
                    <a14:imgEffect>
                      <a14:saturation sat="160000"/>
                    </a14:imgEffect>
                  </a14:imgLayer>
                </a14:imgProps>
              </a:ext>
            </a:extLst>
          </a:blip>
          <a:stretch>
            <a:fillRect/>
          </a:stretch>
        </p:blipFill>
        <p:spPr>
          <a:xfrm rot="21284824">
            <a:off x="4173172" y="-226885"/>
            <a:ext cx="3678090" cy="1528010"/>
          </a:xfrm>
          <a:prstGeom prst="rect">
            <a:avLst/>
          </a:prstGeom>
          <a:effectLst>
            <a:outerShdw blurRad="50800" dist="50800" dir="5400000" algn="ctr" rotWithShape="0">
              <a:srgbClr val="000000">
                <a:alpha val="5740"/>
              </a:srgbClr>
            </a:outerShdw>
          </a:effectLst>
        </p:spPr>
      </p:pic>
      <p:sp>
        <p:nvSpPr>
          <p:cNvPr id="21" name="TextBox 20">
            <a:extLst>
              <a:ext uri="{FF2B5EF4-FFF2-40B4-BE49-F238E27FC236}">
                <a16:creationId xmlns:a16="http://schemas.microsoft.com/office/drawing/2014/main" id="{BBC153C3-3652-DE99-9721-F284678B84A7}"/>
              </a:ext>
            </a:extLst>
          </p:cNvPr>
          <p:cNvSpPr txBox="1"/>
          <p:nvPr/>
        </p:nvSpPr>
        <p:spPr>
          <a:xfrm>
            <a:off x="2468102" y="260215"/>
            <a:ext cx="7031736" cy="461665"/>
          </a:xfrm>
          <a:prstGeom prst="rect">
            <a:avLst/>
          </a:prstGeom>
          <a:noFill/>
        </p:spPr>
        <p:txBody>
          <a:bodyPr wrap="square">
            <a:spAutoFit/>
          </a:bodyPr>
          <a:lstStyle/>
          <a:p>
            <a:pPr algn="ctr"/>
            <a:r>
              <a:rPr lang="en-GB" sz="2400" b="1" dirty="0">
                <a:latin typeface="JW Godard" pitchFamily="2" charset="0"/>
                <a:ea typeface="KaiTi" panose="02010609060101010101" pitchFamily="49" charset="-122"/>
                <a:cs typeface="Noto Mono" panose="020B0609030804020204" pitchFamily="49" charset="0"/>
              </a:rPr>
              <a:t>Findings</a:t>
            </a:r>
            <a:endParaRPr lang="en-US" sz="2400" dirty="0"/>
          </a:p>
        </p:txBody>
      </p:sp>
      <p:sp>
        <p:nvSpPr>
          <p:cNvPr id="22" name="TextBox 21">
            <a:extLst>
              <a:ext uri="{FF2B5EF4-FFF2-40B4-BE49-F238E27FC236}">
                <a16:creationId xmlns:a16="http://schemas.microsoft.com/office/drawing/2014/main" id="{A0F06B0C-0682-E3C8-40C4-025A9E7DA348}"/>
              </a:ext>
            </a:extLst>
          </p:cNvPr>
          <p:cNvSpPr txBox="1"/>
          <p:nvPr/>
        </p:nvSpPr>
        <p:spPr>
          <a:xfrm>
            <a:off x="8225133" y="1078218"/>
            <a:ext cx="3482143" cy="1354217"/>
          </a:xfrm>
          <a:prstGeom prst="rect">
            <a:avLst/>
          </a:prstGeom>
          <a:noFill/>
        </p:spPr>
        <p:txBody>
          <a:bodyPr wrap="square">
            <a:spAutoFit/>
          </a:bodyPr>
          <a:lstStyle/>
          <a:p>
            <a:pPr algn="ctr"/>
            <a:r>
              <a:rPr lang="en-GB" cap="all" dirty="0">
                <a:latin typeface="JW Godard" pitchFamily="2" charset="0"/>
              </a:rPr>
              <a:t>Theme 3: </a:t>
            </a:r>
          </a:p>
          <a:p>
            <a:pPr algn="ctr"/>
            <a:r>
              <a:rPr lang="en-GB" sz="1600" b="1" cap="all" dirty="0">
                <a:latin typeface="Noto Mono" panose="020B0609030804020204" pitchFamily="49" charset="0"/>
                <a:ea typeface="Noto Mono" panose="020B0609030804020204" pitchFamily="49" charset="0"/>
                <a:cs typeface="Noto Mono" panose="020B0609030804020204" pitchFamily="49" charset="0"/>
              </a:rPr>
              <a:t>Care, Support and Listening Were Central to the Experience</a:t>
            </a:r>
          </a:p>
          <a:p>
            <a:endParaRPr lang="en-GB" sz="1600" b="1" cap="all" dirty="0">
              <a:latin typeface="Noto Mono" panose="020B0609030804020204" pitchFamily="49" charset="0"/>
              <a:ea typeface="Noto Mono" panose="020B0609030804020204" pitchFamily="49" charset="0"/>
              <a:cs typeface="Noto Mono" panose="020B0609030804020204" pitchFamily="49" charset="0"/>
            </a:endParaRPr>
          </a:p>
        </p:txBody>
      </p:sp>
      <p:sp>
        <p:nvSpPr>
          <p:cNvPr id="24" name="TextBox 23">
            <a:extLst>
              <a:ext uri="{FF2B5EF4-FFF2-40B4-BE49-F238E27FC236}">
                <a16:creationId xmlns:a16="http://schemas.microsoft.com/office/drawing/2014/main" id="{54DCF88F-E7B3-9E62-6B09-5B1CA0234181}"/>
              </a:ext>
            </a:extLst>
          </p:cNvPr>
          <p:cNvSpPr txBox="1"/>
          <p:nvPr/>
        </p:nvSpPr>
        <p:spPr>
          <a:xfrm>
            <a:off x="1057177" y="4668536"/>
            <a:ext cx="3482143" cy="1354217"/>
          </a:xfrm>
          <a:prstGeom prst="rect">
            <a:avLst/>
          </a:prstGeom>
          <a:noFill/>
        </p:spPr>
        <p:txBody>
          <a:bodyPr wrap="square">
            <a:spAutoFit/>
          </a:bodyPr>
          <a:lstStyle/>
          <a:p>
            <a:pPr algn="ctr"/>
            <a:r>
              <a:rPr lang="en-GB" cap="all" dirty="0">
                <a:latin typeface="JW Godard" pitchFamily="2" charset="0"/>
              </a:rPr>
              <a:t>Theme 4: </a:t>
            </a:r>
          </a:p>
          <a:p>
            <a:pPr algn="ctr"/>
            <a:r>
              <a:rPr lang="en-GB" sz="1600" b="1" cap="all" dirty="0">
                <a:latin typeface="Noto Mono" panose="020B0609030804020204" pitchFamily="49" charset="0"/>
                <a:ea typeface="Noto Mono" panose="020B0609030804020204" pitchFamily="49" charset="0"/>
                <a:cs typeface="Noto Mono" panose="020B0609030804020204" pitchFamily="49" charset="0"/>
              </a:rPr>
              <a:t>The Manifesto Was Useful but Needs to Be More Actionable and Flexible</a:t>
            </a:r>
          </a:p>
          <a:p>
            <a:endParaRPr lang="en-GB" sz="1600" b="1" cap="all" dirty="0">
              <a:latin typeface="Noto Mono" panose="020B0609030804020204" pitchFamily="49" charset="0"/>
              <a:ea typeface="Noto Mono" panose="020B0609030804020204" pitchFamily="49" charset="0"/>
              <a:cs typeface="Noto Mono" panose="020B0609030804020204" pitchFamily="49" charset="0"/>
            </a:endParaRPr>
          </a:p>
        </p:txBody>
      </p:sp>
      <p:sp>
        <p:nvSpPr>
          <p:cNvPr id="25" name="TextBox 24">
            <a:extLst>
              <a:ext uri="{FF2B5EF4-FFF2-40B4-BE49-F238E27FC236}">
                <a16:creationId xmlns:a16="http://schemas.microsoft.com/office/drawing/2014/main" id="{9A6C8BE6-5A51-B857-79D9-3E2AF91A985E}"/>
              </a:ext>
            </a:extLst>
          </p:cNvPr>
          <p:cNvSpPr txBox="1"/>
          <p:nvPr/>
        </p:nvSpPr>
        <p:spPr>
          <a:xfrm>
            <a:off x="7697027" y="4833048"/>
            <a:ext cx="3482143" cy="1107996"/>
          </a:xfrm>
          <a:prstGeom prst="rect">
            <a:avLst/>
          </a:prstGeom>
          <a:noFill/>
        </p:spPr>
        <p:txBody>
          <a:bodyPr wrap="square">
            <a:spAutoFit/>
          </a:bodyPr>
          <a:lstStyle/>
          <a:p>
            <a:pPr algn="ctr"/>
            <a:r>
              <a:rPr lang="en-GB" cap="all" dirty="0">
                <a:latin typeface="JW Godard" pitchFamily="2" charset="0"/>
              </a:rPr>
              <a:t>Theme 5: </a:t>
            </a:r>
          </a:p>
          <a:p>
            <a:pPr algn="ctr"/>
            <a:r>
              <a:rPr lang="en-GB" sz="1600" b="1" cap="all" dirty="0">
                <a:latin typeface="Noto Mono" panose="020B0609030804020204" pitchFamily="49" charset="0"/>
                <a:ea typeface="Noto Mono" panose="020B0609030804020204" pitchFamily="49" charset="0"/>
                <a:cs typeface="Noto Mono" panose="020B0609030804020204" pitchFamily="49" charset="0"/>
              </a:rPr>
              <a:t>Praxis is key to meaningful change</a:t>
            </a:r>
          </a:p>
          <a:p>
            <a:endParaRPr lang="en-GB" sz="1600" b="1" cap="all" dirty="0">
              <a:latin typeface="Noto Mono" panose="020B0609030804020204" pitchFamily="49" charset="0"/>
              <a:ea typeface="Noto Mono" panose="020B0609030804020204" pitchFamily="49" charset="0"/>
              <a:cs typeface="Noto Mono" panose="020B0609030804020204" pitchFamily="49" charset="0"/>
            </a:endParaRPr>
          </a:p>
        </p:txBody>
      </p:sp>
    </p:spTree>
    <p:extLst>
      <p:ext uri="{BB962C8B-B14F-4D97-AF65-F5344CB8AC3E}">
        <p14:creationId xmlns:p14="http://schemas.microsoft.com/office/powerpoint/2010/main" val="164008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B8CFD-115D-D0FA-B756-4E34ECBE6319}"/>
            </a:ext>
          </a:extLst>
        </p:cNvPr>
        <p:cNvGrpSpPr/>
        <p:nvPr/>
      </p:nvGrpSpPr>
      <p:grpSpPr>
        <a:xfrm>
          <a:off x="0" y="0"/>
          <a:ext cx="0" cy="0"/>
          <a:chOff x="0" y="0"/>
          <a:chExt cx="0" cy="0"/>
        </a:xfrm>
      </p:grpSpPr>
      <p:pic>
        <p:nvPicPr>
          <p:cNvPr id="2" name="Picture 1" descr="Close-up of wrapped package">
            <a:extLst>
              <a:ext uri="{FF2B5EF4-FFF2-40B4-BE49-F238E27FC236}">
                <a16:creationId xmlns:a16="http://schemas.microsoft.com/office/drawing/2014/main" id="{3B280872-DECF-BD36-E620-098D2405A4CF}"/>
              </a:ext>
            </a:extLst>
          </p:cNvPr>
          <p:cNvPicPr>
            <a:picLocks noChangeAspect="1"/>
          </p:cNvPicPr>
          <p:nvPr/>
        </p:nvPicPr>
        <p:blipFill>
          <a:blip r:embed="rId2"/>
          <a:srcRect l="15000" t="45821" r="46012" b="15802"/>
          <a:stretch>
            <a:fillRect/>
          </a:stretch>
        </p:blipFill>
        <p:spPr>
          <a:xfrm rot="10800000">
            <a:off x="-3" y="0"/>
            <a:ext cx="12192001" cy="6857994"/>
          </a:xfrm>
          <a:prstGeom prst="rect">
            <a:avLst/>
          </a:prstGeom>
        </p:spPr>
      </p:pic>
      <p:sp>
        <p:nvSpPr>
          <p:cNvPr id="3" name="Rectangle 2">
            <a:extLst>
              <a:ext uri="{FF2B5EF4-FFF2-40B4-BE49-F238E27FC236}">
                <a16:creationId xmlns:a16="http://schemas.microsoft.com/office/drawing/2014/main" id="{98687AB3-2EC1-1660-709E-D690B9564C42}"/>
              </a:ext>
            </a:extLst>
          </p:cNvPr>
          <p:cNvSpPr/>
          <p:nvPr/>
        </p:nvSpPr>
        <p:spPr>
          <a:xfrm>
            <a:off x="388414" y="640908"/>
            <a:ext cx="5707582" cy="6217087"/>
          </a:xfrm>
          <a:prstGeom prst="rect">
            <a:avLst/>
          </a:prstGeom>
        </p:spPr>
        <p:txBody>
          <a:bodyPr wrap="square">
            <a:spAutoFit/>
          </a:bodyPr>
          <a:lstStyle/>
          <a:p>
            <a:pPr>
              <a:defRPr/>
            </a:pPr>
            <a:r>
              <a:rPr lang="en-GB" sz="1400" b="1" dirty="0">
                <a:solidFill>
                  <a:srgbClr val="000000"/>
                </a:solidFill>
                <a:latin typeface="JW Godard" pitchFamily="2" charset="0"/>
                <a:ea typeface="Helvetica Neue" panose="02000503000000020004" pitchFamily="2" charset="0"/>
                <a:cs typeface="Helvetica Neue" panose="02000503000000020004" pitchFamily="2" charset="0"/>
              </a:rPr>
              <a:t>WE ARE MA PERFORMANCE: SCREEN STUDENTS</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believe that there is no one purpose for being an artist</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because</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have different lived experiences.</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What the world needs now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is nuanced exploration of what diversity means</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in the practice of filmmaking.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believe that diversity and inclusion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should be a necessity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and not a goal.</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respect each other</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respect time</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respect personal needs</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respect accessibility</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respect ideas.</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are active listeners.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are supportive.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are positive.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are open minded.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recognise everyone’s ideas.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Communication is KEY.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Value  healthy and open communication.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challenge constructively.</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commit to being open to help and be helped.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p:txBody>
      </p:sp>
      <p:sp>
        <p:nvSpPr>
          <p:cNvPr id="4" name="Rectangle 3">
            <a:extLst>
              <a:ext uri="{FF2B5EF4-FFF2-40B4-BE49-F238E27FC236}">
                <a16:creationId xmlns:a16="http://schemas.microsoft.com/office/drawing/2014/main" id="{94991CCE-B6FF-9C91-5C8A-770613C73DD0}"/>
              </a:ext>
            </a:extLst>
          </p:cNvPr>
          <p:cNvSpPr/>
          <p:nvPr/>
        </p:nvSpPr>
        <p:spPr>
          <a:xfrm>
            <a:off x="6840859" y="1030196"/>
            <a:ext cx="4962727" cy="5816977"/>
          </a:xfrm>
          <a:prstGeom prst="rect">
            <a:avLst/>
          </a:prstGeom>
        </p:spPr>
        <p:txBody>
          <a:bodyPr wrap="square">
            <a:spAutoFit/>
          </a:bodyPr>
          <a:lstStyle/>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What the world needs now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is more active listening.</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challenge traditional forms of filmmaking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including stereotypes and preconceptions.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reject preconceived ideas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of what ourselves and others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can do or bring.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reject the hierarchical structure</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of traditional filmmaking practices</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and believe in the importance of taking initiative</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across different roles.</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can sacrifice convenience for sustainability,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within our means.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refuse to gatekeep knowledge</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want to learn from our peers.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Recognise your privileges and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consider the work you need to do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to share them with others.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We commit ourselves to entering collaboration </a:t>
            </a: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with an open mind set. </a:t>
            </a:r>
          </a:p>
          <a:p>
            <a:pPr>
              <a:defRPr/>
            </a:pPr>
            <a:endParaRPr lang="en-GB" sz="1200" b="1" dirty="0">
              <a:solidFill>
                <a:srgbClr val="000000"/>
              </a:solidFill>
              <a:latin typeface="JW Godard" pitchFamily="2" charset="0"/>
              <a:ea typeface="Helvetica Neue" panose="02000503000000020004" pitchFamily="2" charset="0"/>
              <a:cs typeface="Helvetica Neue" panose="02000503000000020004" pitchFamily="2" charset="0"/>
            </a:endParaRPr>
          </a:p>
          <a:p>
            <a:pPr>
              <a:defRPr/>
            </a:pPr>
            <a:r>
              <a:rPr lang="en-GB" sz="1200" b="1" dirty="0">
                <a:solidFill>
                  <a:srgbClr val="000000"/>
                </a:solidFill>
                <a:latin typeface="JW Godard" pitchFamily="2" charset="0"/>
                <a:ea typeface="Helvetica Neue" panose="02000503000000020004" pitchFamily="2" charset="0"/>
                <a:cs typeface="Helvetica Neue" panose="02000503000000020004" pitchFamily="2" charset="0"/>
              </a:rPr>
              <a:t>When challenges arise, we will return to this.</a:t>
            </a:r>
            <a:endParaRPr lang="en-GB" sz="1200" b="1" dirty="0">
              <a:solidFill>
                <a:srgbClr val="000000"/>
              </a:solidFill>
              <a:latin typeface="Avenir Black" panose="02000503020000020003" pitchFamily="2" charset="0"/>
              <a:ea typeface="Helvetica Neue" panose="02000503000000020004" pitchFamily="2" charset="0"/>
              <a:cs typeface="Helvetica Neue" panose="02000503000000020004" pitchFamily="2" charset="0"/>
            </a:endParaRPr>
          </a:p>
          <a:p>
            <a:pPr>
              <a:defRPr/>
            </a:pPr>
            <a:endParaRPr lang="en-GB" sz="1200" b="1" dirty="0">
              <a:solidFill>
                <a:srgbClr val="000000"/>
              </a:solidFill>
              <a:latin typeface="Avenir Black" panose="02000503020000020003" pitchFamily="2" charset="0"/>
              <a:ea typeface="Helvetica Neue" panose="02000503000000020004" pitchFamily="2" charset="0"/>
              <a:cs typeface="Helvetica Neue" panose="02000503000000020004" pitchFamily="2" charset="0"/>
            </a:endParaRPr>
          </a:p>
        </p:txBody>
      </p:sp>
      <p:pic>
        <p:nvPicPr>
          <p:cNvPr id="11" name="Picture 10" descr="A piece of torn paper&#10;&#10;AI-generated content may be incorrect.">
            <a:extLst>
              <a:ext uri="{FF2B5EF4-FFF2-40B4-BE49-F238E27FC236}">
                <a16:creationId xmlns:a16="http://schemas.microsoft.com/office/drawing/2014/main" id="{89B7CCF1-ACA3-50A4-B412-1298F52BBDB5}"/>
              </a:ext>
            </a:extLst>
          </p:cNvPr>
          <p:cNvPicPr>
            <a:picLocks noChangeAspect="1"/>
          </p:cNvPicPr>
          <p:nvPr/>
        </p:nvPicPr>
        <p:blipFill>
          <a:blip r:embed="rId3"/>
          <a:stretch>
            <a:fillRect/>
          </a:stretch>
        </p:blipFill>
        <p:spPr>
          <a:xfrm>
            <a:off x="3779139" y="-794820"/>
            <a:ext cx="4633715" cy="1661892"/>
          </a:xfrm>
          <a:prstGeom prst="rect">
            <a:avLst/>
          </a:prstGeom>
        </p:spPr>
      </p:pic>
      <p:sp>
        <p:nvSpPr>
          <p:cNvPr id="7" name="Title 6">
            <a:extLst>
              <a:ext uri="{FF2B5EF4-FFF2-40B4-BE49-F238E27FC236}">
                <a16:creationId xmlns:a16="http://schemas.microsoft.com/office/drawing/2014/main" id="{912C022B-5D1A-D9BC-46D2-45710D977F64}"/>
              </a:ext>
            </a:extLst>
          </p:cNvPr>
          <p:cNvSpPr>
            <a:spLocks noGrp="1"/>
          </p:cNvSpPr>
          <p:nvPr>
            <p:ph type="ctrTitle"/>
          </p:nvPr>
        </p:nvSpPr>
        <p:spPr>
          <a:xfrm>
            <a:off x="1523997" y="-257302"/>
            <a:ext cx="9144000" cy="749980"/>
          </a:xfrm>
        </p:spPr>
        <p:txBody>
          <a:bodyPr>
            <a:normAutofit/>
          </a:bodyPr>
          <a:lstStyle/>
          <a:p>
            <a:r>
              <a:rPr lang="en-US" sz="2400" dirty="0">
                <a:latin typeface="JW Godard" pitchFamily="2" charset="0"/>
              </a:rPr>
              <a:t>Revised Manifesto</a:t>
            </a:r>
          </a:p>
        </p:txBody>
      </p:sp>
    </p:spTree>
    <p:extLst>
      <p:ext uri="{BB962C8B-B14F-4D97-AF65-F5344CB8AC3E}">
        <p14:creationId xmlns:p14="http://schemas.microsoft.com/office/powerpoint/2010/main" val="811765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DFEB1-F4B5-A721-6913-D22F93AE5209}"/>
            </a:ext>
          </a:extLst>
        </p:cNvPr>
        <p:cNvGrpSpPr/>
        <p:nvPr/>
      </p:nvGrpSpPr>
      <p:grpSpPr>
        <a:xfrm>
          <a:off x="0" y="0"/>
          <a:ext cx="0" cy="0"/>
          <a:chOff x="0" y="0"/>
          <a:chExt cx="0" cy="0"/>
        </a:xfrm>
      </p:grpSpPr>
      <p:pic>
        <p:nvPicPr>
          <p:cNvPr id="15" name="Picture 14" descr="Close-up of wrapped package">
            <a:extLst>
              <a:ext uri="{FF2B5EF4-FFF2-40B4-BE49-F238E27FC236}">
                <a16:creationId xmlns:a16="http://schemas.microsoft.com/office/drawing/2014/main" id="{F2DDB6E2-A81B-1EF2-0E4F-6ECE1B22CB6F}"/>
              </a:ext>
            </a:extLst>
          </p:cNvPr>
          <p:cNvPicPr>
            <a:picLocks noChangeAspect="1"/>
          </p:cNvPicPr>
          <p:nvPr/>
        </p:nvPicPr>
        <p:blipFill>
          <a:blip r:embed="rId3"/>
          <a:srcRect l="7306" t="45821" r="46012" b="8003"/>
          <a:stretch>
            <a:fillRect/>
          </a:stretch>
        </p:blipFill>
        <p:spPr>
          <a:xfrm rot="10800000">
            <a:off x="-2" y="-1"/>
            <a:ext cx="12192002" cy="6857998"/>
          </a:xfrm>
          <a:prstGeom prst="rect">
            <a:avLst/>
          </a:prstGeom>
        </p:spPr>
      </p:pic>
      <p:pic>
        <p:nvPicPr>
          <p:cNvPr id="8" name="Picture 7" descr="A piece of torn paper&#10;&#10;AI-generated content may be incorrect.">
            <a:extLst>
              <a:ext uri="{FF2B5EF4-FFF2-40B4-BE49-F238E27FC236}">
                <a16:creationId xmlns:a16="http://schemas.microsoft.com/office/drawing/2014/main" id="{7DD2AA0E-C097-1760-F373-2854505706F3}"/>
              </a:ext>
            </a:extLst>
          </p:cNvPr>
          <p:cNvPicPr>
            <a:picLocks noChangeAspect="1"/>
          </p:cNvPicPr>
          <p:nvPr/>
        </p:nvPicPr>
        <p:blipFill>
          <a:blip r:embed="rId4"/>
          <a:stretch>
            <a:fillRect/>
          </a:stretch>
        </p:blipFill>
        <p:spPr>
          <a:xfrm rot="21159431">
            <a:off x="-675356" y="322013"/>
            <a:ext cx="4792441" cy="1718820"/>
          </a:xfrm>
          <a:prstGeom prst="rect">
            <a:avLst/>
          </a:prstGeom>
        </p:spPr>
      </p:pic>
      <p:pic>
        <p:nvPicPr>
          <p:cNvPr id="2" name="Picture 1" descr="A piece of paper with a black background&#10;&#10;AI-generated content may be incorrect.">
            <a:extLst>
              <a:ext uri="{FF2B5EF4-FFF2-40B4-BE49-F238E27FC236}">
                <a16:creationId xmlns:a16="http://schemas.microsoft.com/office/drawing/2014/main" id="{92DB49B5-7C3F-75AC-2BE6-437F96F37A02}"/>
              </a:ext>
            </a:extLst>
          </p:cNvPr>
          <p:cNvPicPr>
            <a:picLocks noChangeAspect="1"/>
          </p:cNvPicPr>
          <p:nvPr/>
        </p:nvPicPr>
        <p:blipFill>
          <a:blip r:embed="rId5">
            <a:alphaModFix amt="87000"/>
            <a:extLst>
              <a:ext uri="{BEBA8EAE-BF5A-486C-A8C5-ECC9F3942E4B}">
                <a14:imgProps xmlns:a14="http://schemas.microsoft.com/office/drawing/2010/main">
                  <a14:imgLayer r:embed="rId6">
                    <a14:imgEffect>
                      <a14:saturation sat="199000"/>
                    </a14:imgEffect>
                  </a14:imgLayer>
                </a14:imgProps>
              </a:ext>
            </a:extLst>
          </a:blip>
          <a:stretch>
            <a:fillRect/>
          </a:stretch>
        </p:blipFill>
        <p:spPr>
          <a:xfrm rot="157552">
            <a:off x="3649220" y="4571211"/>
            <a:ext cx="7867301" cy="3268357"/>
          </a:xfrm>
          <a:prstGeom prst="rect">
            <a:avLst/>
          </a:prstGeom>
          <a:effectLst>
            <a:outerShdw blurRad="50800" dist="50800" dir="5400000" algn="ctr" rotWithShape="0">
              <a:srgbClr val="000000">
                <a:alpha val="23000"/>
              </a:srgbClr>
            </a:outerShdw>
          </a:effectLst>
        </p:spPr>
      </p:pic>
      <p:pic>
        <p:nvPicPr>
          <p:cNvPr id="5" name="Picture 4" descr="A piece of paper with a black background&#10;&#10;AI-generated content may be incorrect.">
            <a:extLst>
              <a:ext uri="{FF2B5EF4-FFF2-40B4-BE49-F238E27FC236}">
                <a16:creationId xmlns:a16="http://schemas.microsoft.com/office/drawing/2014/main" id="{6367FAFC-3690-A151-739E-CB1BC2059DD0}"/>
              </a:ext>
            </a:extLst>
          </p:cNvPr>
          <p:cNvPicPr>
            <a:picLocks noChangeAspect="1"/>
          </p:cNvPicPr>
          <p:nvPr/>
        </p:nvPicPr>
        <p:blipFill>
          <a:blip r:embed="rId5">
            <a:alphaModFix amt="86000"/>
            <a:extLst>
              <a:ext uri="{BEBA8EAE-BF5A-486C-A8C5-ECC9F3942E4B}">
                <a14:imgProps xmlns:a14="http://schemas.microsoft.com/office/drawing/2010/main">
                  <a14:imgLayer r:embed="rId7">
                    <a14:imgEffect>
                      <a14:saturation sat="199000"/>
                    </a14:imgEffect>
                  </a14:imgLayer>
                </a14:imgProps>
              </a:ext>
            </a:extLst>
          </a:blip>
          <a:stretch>
            <a:fillRect/>
          </a:stretch>
        </p:blipFill>
        <p:spPr>
          <a:xfrm>
            <a:off x="2664165" y="1527399"/>
            <a:ext cx="8168409" cy="3268357"/>
          </a:xfrm>
          <a:prstGeom prst="rect">
            <a:avLst/>
          </a:prstGeom>
          <a:effectLst>
            <a:outerShdw blurRad="50800" dist="50800" dir="5400000" algn="ctr" rotWithShape="0">
              <a:srgbClr val="000000">
                <a:alpha val="19201"/>
              </a:srgbClr>
            </a:outerShdw>
          </a:effectLst>
        </p:spPr>
      </p:pic>
      <p:pic>
        <p:nvPicPr>
          <p:cNvPr id="3" name="Picture 2" descr="A piece of paper with a black background&#10;&#10;AI-generated content may be incorrect.">
            <a:extLst>
              <a:ext uri="{FF2B5EF4-FFF2-40B4-BE49-F238E27FC236}">
                <a16:creationId xmlns:a16="http://schemas.microsoft.com/office/drawing/2014/main" id="{B9B2903E-148C-240C-3DFB-D3CAFB07759D}"/>
              </a:ext>
            </a:extLst>
          </p:cNvPr>
          <p:cNvPicPr>
            <a:picLocks noChangeAspect="1"/>
          </p:cNvPicPr>
          <p:nvPr/>
        </p:nvPicPr>
        <p:blipFill>
          <a:blip r:embed="rId5">
            <a:alphaModFix amt="78000"/>
            <a:extLst>
              <a:ext uri="{BEBA8EAE-BF5A-486C-A8C5-ECC9F3942E4B}">
                <a14:imgProps xmlns:a14="http://schemas.microsoft.com/office/drawing/2010/main">
                  <a14:imgLayer r:embed="rId8">
                    <a14:imgEffect>
                      <a14:saturation sat="199000"/>
                    </a14:imgEffect>
                  </a14:imgLayer>
                </a14:imgProps>
              </a:ext>
            </a:extLst>
          </a:blip>
          <a:stretch>
            <a:fillRect/>
          </a:stretch>
        </p:blipFill>
        <p:spPr>
          <a:xfrm rot="10957552">
            <a:off x="3235987" y="2902888"/>
            <a:ext cx="7867301" cy="3268357"/>
          </a:xfrm>
          <a:prstGeom prst="rect">
            <a:avLst/>
          </a:prstGeom>
          <a:effectLst>
            <a:outerShdw blurRad="50800" dist="50800" dir="5400000" algn="ctr" rotWithShape="0">
              <a:srgbClr val="000000">
                <a:alpha val="4601"/>
              </a:srgbClr>
            </a:outerShdw>
          </a:effectLst>
        </p:spPr>
      </p:pic>
      <p:sp>
        <p:nvSpPr>
          <p:cNvPr id="7" name="TextBox 6">
            <a:extLst>
              <a:ext uri="{FF2B5EF4-FFF2-40B4-BE49-F238E27FC236}">
                <a16:creationId xmlns:a16="http://schemas.microsoft.com/office/drawing/2014/main" id="{CCDD6B45-3426-2CA3-1B69-080E71CE2A19}"/>
              </a:ext>
            </a:extLst>
          </p:cNvPr>
          <p:cNvSpPr txBox="1"/>
          <p:nvPr/>
        </p:nvSpPr>
        <p:spPr>
          <a:xfrm rot="21212979">
            <a:off x="200675" y="736831"/>
            <a:ext cx="6011056" cy="830997"/>
          </a:xfrm>
          <a:prstGeom prst="rect">
            <a:avLst/>
          </a:prstGeom>
          <a:noFill/>
        </p:spPr>
        <p:txBody>
          <a:bodyPr wrap="square" rtlCol="0">
            <a:spAutoFit/>
          </a:bodyPr>
          <a:lstStyle/>
          <a:p>
            <a:r>
              <a:rPr lang="en-GB" sz="2400" b="1" dirty="0">
                <a:latin typeface="JW Godard" pitchFamily="2" charset="0"/>
                <a:ea typeface="KaiTi" panose="02010609060101010101" pitchFamily="49" charset="-122"/>
                <a:cs typeface="Noto Mono" panose="020B0609030804020204" pitchFamily="49" charset="0"/>
              </a:rPr>
              <a:t>Next Steps</a:t>
            </a:r>
            <a:endParaRPr lang="en-GB" dirty="0"/>
          </a:p>
          <a:p>
            <a:endParaRPr lang="en-US" sz="2400" b="1" dirty="0">
              <a:latin typeface="JW Godard" pitchFamily="2" charset="0"/>
              <a:ea typeface="KaiTi" panose="02010609060101010101" pitchFamily="49" charset="-122"/>
              <a:cs typeface="Noto Mono" panose="020B0609030804020204" pitchFamily="49" charset="0"/>
            </a:endParaRPr>
          </a:p>
        </p:txBody>
      </p:sp>
      <p:sp>
        <p:nvSpPr>
          <p:cNvPr id="9" name="TextBox 8">
            <a:extLst>
              <a:ext uri="{FF2B5EF4-FFF2-40B4-BE49-F238E27FC236}">
                <a16:creationId xmlns:a16="http://schemas.microsoft.com/office/drawing/2014/main" id="{2EFC35E1-533D-13D2-A498-5156B7F949C3}"/>
              </a:ext>
            </a:extLst>
          </p:cNvPr>
          <p:cNvSpPr txBox="1"/>
          <p:nvPr/>
        </p:nvSpPr>
        <p:spPr>
          <a:xfrm>
            <a:off x="3578482" y="3027907"/>
            <a:ext cx="7019321" cy="3477875"/>
          </a:xfrm>
          <a:prstGeom prst="rect">
            <a:avLst/>
          </a:prstGeom>
          <a:noFill/>
          <a:effectLst>
            <a:outerShdw blurRad="50800" dist="50800" dir="5400000" algn="ctr" rotWithShape="0">
              <a:srgbClr val="000000">
                <a:alpha val="0"/>
              </a:srgbClr>
            </a:outerShdw>
          </a:effectLst>
        </p:spPr>
        <p:txBody>
          <a:bodyPr wrap="square" rtlCol="0">
            <a:spAutoFit/>
          </a:bodyPr>
          <a:lstStyle/>
          <a:p>
            <a:r>
              <a:rPr lang="en-GB" sz="2000" dirty="0">
                <a:latin typeface="Noto Mono" panose="020B0609030804020204" pitchFamily="49" charset="0"/>
                <a:ea typeface="Noto Mono" panose="020B0609030804020204" pitchFamily="49" charset="0"/>
                <a:cs typeface="Noto Mono" panose="020B0609030804020204" pitchFamily="49" charset="0"/>
              </a:rPr>
              <a:t>The manifesto will remain a </a:t>
            </a:r>
            <a:r>
              <a:rPr lang="en-GB" sz="2000" b="1" dirty="0">
                <a:latin typeface="Noto Mono" panose="020B0609030804020204" pitchFamily="49" charset="0"/>
                <a:ea typeface="Noto Mono" panose="020B0609030804020204" pitchFamily="49" charset="0"/>
                <a:cs typeface="Noto Mono" panose="020B0609030804020204" pitchFamily="49" charset="0"/>
              </a:rPr>
              <a:t>live document</a:t>
            </a:r>
          </a:p>
          <a:p>
            <a:r>
              <a:rPr lang="en-GB" sz="2000" dirty="0">
                <a:latin typeface="Noto Mono" panose="020B0609030804020204" pitchFamily="49" charset="0"/>
                <a:ea typeface="Noto Mono" panose="020B0609030804020204" pitchFamily="49" charset="0"/>
                <a:cs typeface="Noto Mono" panose="020B0609030804020204" pitchFamily="49" charset="0"/>
              </a:rPr>
              <a:t>for the cohort </a:t>
            </a:r>
            <a:r>
              <a:rPr lang="en-GB" sz="2000" b="1" dirty="0">
                <a:latin typeface="Noto Mono" panose="020B0609030804020204" pitchFamily="49" charset="0"/>
                <a:ea typeface="Noto Mono" panose="020B0609030804020204" pitchFamily="49" charset="0"/>
                <a:cs typeface="Noto Mono" panose="020B0609030804020204" pitchFamily="49" charset="0"/>
              </a:rPr>
              <a:t>throughout this year</a:t>
            </a:r>
            <a:r>
              <a:rPr lang="en-GB" sz="2000" dirty="0">
                <a:latin typeface="Noto Mono" panose="020B0609030804020204" pitchFamily="49" charset="0"/>
                <a:ea typeface="Noto Mono" panose="020B0609030804020204" pitchFamily="49" charset="0"/>
                <a:cs typeface="Noto Mono" panose="020B0609030804020204" pitchFamily="49" charset="0"/>
              </a:rPr>
              <a:t>. </a:t>
            </a:r>
          </a:p>
          <a:p>
            <a:endParaRPr lang="en-GB" sz="2000" dirty="0">
              <a:latin typeface="Noto Mono" panose="020B0609030804020204" pitchFamily="49" charset="0"/>
              <a:ea typeface="Noto Mono" panose="020B0609030804020204" pitchFamily="49" charset="0"/>
              <a:cs typeface="Noto Mono" panose="020B0609030804020204" pitchFamily="49" charset="0"/>
            </a:endParaRPr>
          </a:p>
          <a:p>
            <a:r>
              <a:rPr lang="en-GB" sz="2000" dirty="0">
                <a:latin typeface="Noto Mono" panose="020B0609030804020204" pitchFamily="49" charset="0"/>
                <a:ea typeface="Noto Mono" panose="020B0609030804020204" pitchFamily="49" charset="0"/>
                <a:cs typeface="Noto Mono" panose="020B0609030804020204" pitchFamily="49" charset="0"/>
              </a:rPr>
              <a:t>	I plan to </a:t>
            </a:r>
            <a:r>
              <a:rPr lang="en-GB" sz="2000" b="1" dirty="0">
                <a:latin typeface="Noto Mono" panose="020B0609030804020204" pitchFamily="49" charset="0"/>
                <a:ea typeface="Noto Mono" panose="020B0609030804020204" pitchFamily="49" charset="0"/>
                <a:cs typeface="Noto Mono" panose="020B0609030804020204" pitchFamily="49" charset="0"/>
              </a:rPr>
              <a:t>meet with the students again</a:t>
            </a:r>
          </a:p>
          <a:p>
            <a:r>
              <a:rPr lang="en-GB" sz="2000" dirty="0">
                <a:latin typeface="Noto Mono" panose="020B0609030804020204" pitchFamily="49" charset="0"/>
                <a:ea typeface="Noto Mono" panose="020B0609030804020204" pitchFamily="49" charset="0"/>
                <a:cs typeface="Noto Mono" panose="020B0609030804020204" pitchFamily="49" charset="0"/>
              </a:rPr>
              <a:t>	at various points throughout the year</a:t>
            </a:r>
            <a:r>
              <a:rPr lang="en-US" sz="2000" dirty="0">
                <a:latin typeface="Noto Mono" panose="020B0609030804020204" pitchFamily="49" charset="0"/>
                <a:ea typeface="Noto Mono" panose="020B0609030804020204" pitchFamily="49" charset="0"/>
                <a:cs typeface="Noto Mono" panose="020B0609030804020204" pitchFamily="49" charset="0"/>
              </a:rPr>
              <a:t>. </a:t>
            </a:r>
          </a:p>
          <a:p>
            <a:endParaRPr lang="en-US" sz="2000" dirty="0">
              <a:latin typeface="Noto Mono" panose="020B0609030804020204" pitchFamily="49" charset="0"/>
              <a:ea typeface="Noto Mono" panose="020B0609030804020204" pitchFamily="49" charset="0"/>
              <a:cs typeface="Noto Mono" panose="020B0609030804020204" pitchFamily="49" charset="0"/>
            </a:endParaRPr>
          </a:p>
          <a:p>
            <a:r>
              <a:rPr lang="en-US" sz="2000" dirty="0">
                <a:latin typeface="Noto Mono" panose="020B0609030804020204" pitchFamily="49" charset="0"/>
                <a:ea typeface="Noto Mono" panose="020B0609030804020204" pitchFamily="49" charset="0"/>
                <a:cs typeface="Noto Mono" panose="020B0609030804020204" pitchFamily="49" charset="0"/>
              </a:rPr>
              <a:t>	The research has led to a revision of</a:t>
            </a:r>
          </a:p>
          <a:p>
            <a:r>
              <a:rPr lang="en-US" sz="2000" dirty="0">
                <a:latin typeface="Noto Mono" panose="020B0609030804020204" pitchFamily="49" charset="0"/>
                <a:ea typeface="Noto Mono" panose="020B0609030804020204" pitchFamily="49" charset="0"/>
                <a:cs typeface="Noto Mono" panose="020B0609030804020204" pitchFamily="49" charset="0"/>
              </a:rPr>
              <a:t>	the LCDS collaboration schedule. </a:t>
            </a:r>
          </a:p>
          <a:p>
            <a:endParaRPr lang="en-US" sz="2000" dirty="0">
              <a:latin typeface="Noto Mono" panose="020B0609030804020204" pitchFamily="49" charset="0"/>
              <a:ea typeface="Noto Mono" panose="020B0609030804020204" pitchFamily="49" charset="0"/>
              <a:cs typeface="Noto Mono" panose="020B0609030804020204" pitchFamily="49" charset="0"/>
            </a:endParaRPr>
          </a:p>
          <a:p>
            <a:r>
              <a:rPr lang="en-US" sz="2000" dirty="0">
                <a:latin typeface="Noto Mono" panose="020B0609030804020204" pitchFamily="49" charset="0"/>
                <a:ea typeface="Noto Mono" panose="020B0609030804020204" pitchFamily="49" charset="0"/>
                <a:cs typeface="Noto Mono" panose="020B0609030804020204" pitchFamily="49" charset="0"/>
              </a:rPr>
              <a:t>	I will explore the broader application </a:t>
            </a:r>
          </a:p>
          <a:p>
            <a:r>
              <a:rPr lang="en-US" sz="2000" dirty="0">
                <a:latin typeface="Noto Mono" panose="020B0609030804020204" pitchFamily="49" charset="0"/>
                <a:ea typeface="Noto Mono" panose="020B0609030804020204" pitchFamily="49" charset="0"/>
                <a:cs typeface="Noto Mono" panose="020B0609030804020204" pitchFamily="49" charset="0"/>
              </a:rPr>
              <a:t>	of a course wide manifesto. </a:t>
            </a:r>
            <a:endParaRPr lang="en-GB" sz="2000" dirty="0">
              <a:latin typeface="Noto Mono" panose="020B0609030804020204" pitchFamily="49" charset="0"/>
              <a:ea typeface="Noto Mono" panose="020B0609030804020204" pitchFamily="49" charset="0"/>
              <a:cs typeface="Noto Mono" panose="020B0609030804020204" pitchFamily="49" charset="0"/>
            </a:endParaRPr>
          </a:p>
        </p:txBody>
      </p:sp>
    </p:spTree>
    <p:extLst>
      <p:ext uri="{BB962C8B-B14F-4D97-AF65-F5344CB8AC3E}">
        <p14:creationId xmlns:p14="http://schemas.microsoft.com/office/powerpoint/2010/main" val="433829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D7F21-084C-0188-BE05-747A0A32404C}"/>
            </a:ext>
          </a:extLst>
        </p:cNvPr>
        <p:cNvGrpSpPr/>
        <p:nvPr/>
      </p:nvGrpSpPr>
      <p:grpSpPr>
        <a:xfrm>
          <a:off x="0" y="0"/>
          <a:ext cx="0" cy="0"/>
          <a:chOff x="0" y="0"/>
          <a:chExt cx="0" cy="0"/>
        </a:xfrm>
      </p:grpSpPr>
      <p:pic>
        <p:nvPicPr>
          <p:cNvPr id="8" name="Picture 7" descr="A red surface with a white line&#10;&#10;AI-generated content may be incorrect.">
            <a:extLst>
              <a:ext uri="{FF2B5EF4-FFF2-40B4-BE49-F238E27FC236}">
                <a16:creationId xmlns:a16="http://schemas.microsoft.com/office/drawing/2014/main" id="{FAA0321D-E4EB-16CB-DC35-7A83DFAED79E}"/>
              </a:ext>
            </a:extLst>
          </p:cNvPr>
          <p:cNvPicPr>
            <a:picLocks noChangeAspect="1"/>
          </p:cNvPicPr>
          <p:nvPr/>
        </p:nvPicPr>
        <p:blipFill>
          <a:blip r:embed="rId2">
            <a:alphaModFix amt="85000"/>
          </a:blip>
          <a:stretch>
            <a:fillRect/>
          </a:stretch>
        </p:blipFill>
        <p:spPr>
          <a:xfrm rot="5400000">
            <a:off x="2667000" y="-2667000"/>
            <a:ext cx="6858000" cy="12192000"/>
          </a:xfrm>
          <a:prstGeom prst="rect">
            <a:avLst/>
          </a:prstGeom>
        </p:spPr>
      </p:pic>
      <p:pic>
        <p:nvPicPr>
          <p:cNvPr id="14" name="Picture 13" descr="A piece of torn paper&#10;&#10;AI-generated content may be incorrect.">
            <a:extLst>
              <a:ext uri="{FF2B5EF4-FFF2-40B4-BE49-F238E27FC236}">
                <a16:creationId xmlns:a16="http://schemas.microsoft.com/office/drawing/2014/main" id="{E7DAD473-ECC8-E76D-6AE2-359B9BCFF495}"/>
              </a:ext>
            </a:extLst>
          </p:cNvPr>
          <p:cNvPicPr>
            <a:picLocks noChangeAspect="1"/>
          </p:cNvPicPr>
          <p:nvPr/>
        </p:nvPicPr>
        <p:blipFill>
          <a:blip r:embed="rId3"/>
          <a:stretch>
            <a:fillRect/>
          </a:stretch>
        </p:blipFill>
        <p:spPr>
          <a:xfrm rot="21323482">
            <a:off x="4512023" y="-144742"/>
            <a:ext cx="3167950" cy="1781972"/>
          </a:xfrm>
          <a:prstGeom prst="rect">
            <a:avLst/>
          </a:prstGeom>
          <a:effectLst>
            <a:outerShdw blurRad="50800" dist="50800" dir="5400000" algn="ctr" rotWithShape="0">
              <a:srgbClr val="000000">
                <a:alpha val="20407"/>
              </a:srgbClr>
            </a:outerShdw>
          </a:effectLst>
        </p:spPr>
      </p:pic>
      <p:pic>
        <p:nvPicPr>
          <p:cNvPr id="15" name="Picture 14" descr="A piece of paper with a black background&#10;&#10;AI-generated content may be incorrect.">
            <a:extLst>
              <a:ext uri="{FF2B5EF4-FFF2-40B4-BE49-F238E27FC236}">
                <a16:creationId xmlns:a16="http://schemas.microsoft.com/office/drawing/2014/main" id="{9C6CDDA4-6F04-4077-A7E8-230C9F3ED907}"/>
              </a:ext>
            </a:extLst>
          </p:cNvPr>
          <p:cNvPicPr>
            <a:picLocks noChangeAspect="1"/>
          </p:cNvPicPr>
          <p:nvPr/>
        </p:nvPicPr>
        <p:blipFill>
          <a:blip r:embed="rId4">
            <a:alphaModFix amt="96000"/>
            <a:extLst>
              <a:ext uri="{BEBA8EAE-BF5A-486C-A8C5-ECC9F3942E4B}">
                <a14:imgProps xmlns:a14="http://schemas.microsoft.com/office/drawing/2010/main">
                  <a14:imgLayer r:embed="rId5">
                    <a14:imgEffect>
                      <a14:saturation sat="199000"/>
                    </a14:imgEffect>
                  </a14:imgLayer>
                </a14:imgProps>
              </a:ext>
            </a:extLst>
          </a:blip>
          <a:stretch>
            <a:fillRect/>
          </a:stretch>
        </p:blipFill>
        <p:spPr>
          <a:xfrm rot="10292454">
            <a:off x="4300016" y="79874"/>
            <a:ext cx="3591965" cy="1194328"/>
          </a:xfrm>
          <a:prstGeom prst="rect">
            <a:avLst/>
          </a:prstGeom>
          <a:effectLst>
            <a:outerShdw blurRad="50800" dist="50800" dir="5400000" algn="ctr" rotWithShape="0">
              <a:srgbClr val="000000">
                <a:alpha val="18562"/>
              </a:srgbClr>
            </a:outerShdw>
          </a:effectLst>
        </p:spPr>
      </p:pic>
      <p:sp>
        <p:nvSpPr>
          <p:cNvPr id="16" name="TextBox 15">
            <a:extLst>
              <a:ext uri="{FF2B5EF4-FFF2-40B4-BE49-F238E27FC236}">
                <a16:creationId xmlns:a16="http://schemas.microsoft.com/office/drawing/2014/main" id="{F38115D5-2331-BDD7-8143-20DA87C0BA0B}"/>
              </a:ext>
            </a:extLst>
          </p:cNvPr>
          <p:cNvSpPr txBox="1"/>
          <p:nvPr/>
        </p:nvSpPr>
        <p:spPr>
          <a:xfrm rot="21140157">
            <a:off x="3224106" y="415428"/>
            <a:ext cx="6011056" cy="523220"/>
          </a:xfrm>
          <a:prstGeom prst="rect">
            <a:avLst/>
          </a:prstGeom>
          <a:noFill/>
          <a:effectLst>
            <a:outerShdw blurRad="50800" dist="414293" dir="1860000" sx="22000" sy="22000" algn="ctr" rotWithShape="0">
              <a:srgbClr val="000000">
                <a:alpha val="18000"/>
              </a:srgbClr>
            </a:outerShdw>
          </a:effectLst>
        </p:spPr>
        <p:txBody>
          <a:bodyPr wrap="square" rtlCol="0">
            <a:spAutoFit/>
          </a:bodyPr>
          <a:lstStyle/>
          <a:p>
            <a:pPr algn="ctr"/>
            <a:r>
              <a:rPr lang="en-US" sz="2800" b="1" dirty="0">
                <a:solidFill>
                  <a:schemeClr val="tx1">
                    <a:alpha val="77315"/>
                  </a:schemeClr>
                </a:solidFill>
                <a:latin typeface="JW Godard" pitchFamily="2" charset="0"/>
                <a:ea typeface="KaiTi" panose="02010609060101010101" pitchFamily="49" charset="-122"/>
                <a:cs typeface="Noto Mono" panose="020B0609030804020204" pitchFamily="49" charset="0"/>
              </a:rPr>
              <a:t>Bibliography</a:t>
            </a:r>
          </a:p>
        </p:txBody>
      </p:sp>
      <p:sp>
        <p:nvSpPr>
          <p:cNvPr id="3" name="TextBox 2">
            <a:extLst>
              <a:ext uri="{FF2B5EF4-FFF2-40B4-BE49-F238E27FC236}">
                <a16:creationId xmlns:a16="http://schemas.microsoft.com/office/drawing/2014/main" id="{1D741D5C-7A8B-ED5D-216D-4BF39A9BED4D}"/>
              </a:ext>
            </a:extLst>
          </p:cNvPr>
          <p:cNvSpPr txBox="1"/>
          <p:nvPr/>
        </p:nvSpPr>
        <p:spPr>
          <a:xfrm>
            <a:off x="141830" y="1495233"/>
            <a:ext cx="6027140" cy="5324535"/>
          </a:xfrm>
          <a:prstGeom prst="rect">
            <a:avLst/>
          </a:prstGeom>
          <a:noFill/>
        </p:spPr>
        <p:txBody>
          <a:bodyPr wrap="square">
            <a:spAutoFit/>
          </a:bodyPr>
          <a:lstStyle/>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Ahmed, S. (2012)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On Being Included: Racism and Diversity in Institutional Life</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Durham, NC: Duke University Press.</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Arao, B. and Clemens, K. (2013) ‘From Safe Spaces to Brave Spaces: A New Way to Frame Dialogue Around Diversity and Social Justice’, in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The Art of Effective Facilitation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1st </a:t>
            </a: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edn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New York: Routledge.</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Converse, J.M. and Presser, S. (2011) ‘The Tools at Hand’, in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Survey Questions: Handcrafting the Standardized Questionnaire</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Thousand Oaks, CA: SAGE Publications.</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Cook, T. (2009) ‘The purpose of mess in action research: building rigour through a messy turn’,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Educational Action Research</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17(2), pp. 277–291.</a:t>
            </a:r>
          </a:p>
          <a:p>
            <a:pPr algn="l">
              <a:buNone/>
            </a:pP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Edstar</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Analytics (2022) </a:t>
            </a:r>
            <a:r>
              <a:rPr lang="en-GB" sz="1000" b="0" i="1"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Analyzing</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Likert Scale Data Using Excel: Computing Totals and Percentages (Intermediate)</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[Video]. YouTube. Available at: </a:t>
            </a:r>
            <a:r>
              <a:rPr lang="en-GB" sz="1000" b="0" i="0" u="sng"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hlinkClick r:id="rId6"/>
              </a:rPr>
              <a:t>https://www.youtube.com/watch?v=bkYWyahlThQ&amp;t=314s</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(Accessed: 10 December 2025).</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Ellis, C.S. and Bochner, A.P. (2006) ‘</a:t>
            </a: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Analyzing</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Analytic Autoethnography: An Autopsy’,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Journal of Contemporary Ethnography</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35(4), pp. 429–449.</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Freire, P. (1992)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Pedagogy of Hope: Reliving Pedagogy of the Oppressed</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New York: Continuum.</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Helguera, P. (2011)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Education for Socially Engaged Art: A Materials and Techniques Handbook</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New York: Jorge Pinto Books.</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hooks, b. (1994)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Teaching to Transgress: Education as the Practice of Freedom</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New York: Routledge.</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Jokela, T. and </a:t>
            </a: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Huhmarniemi</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M. (2015) ‘Art-based action research in the development work of arts and art education’,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Art, Design &amp; Communication in Higher Education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14(1), pp. 5–19.</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Joshi, A., Kale, S., Chandel, S. and Pal, D.K. (2015) ‘Likert scale: explored and explained’,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British Journal of Applied Science &amp; Technology</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7(4), pp. 396–403. </a:t>
            </a:r>
            <a:r>
              <a:rPr lang="en-GB" sz="1000" b="0" i="0" u="sng"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hlinkClick r:id="rId7"/>
              </a:rPr>
              <a:t>https://doi.org/10.9734/BJAST/2015/14975</a:t>
            </a:r>
            <a:endPar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endParaRP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Kemmis, S. and McTaggart, R. (2007)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The Action Research Planner: Doing Critical Participatory Action Research</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3rd </a:t>
            </a: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edn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Dordrecht: Springer.</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Kimmerer, R.W. (2013)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Braiding Sweetgrass: Indigenous Wisdom, Scientific Knowledge and the Teachings of Plants</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Minneapolis, MN: Milkweed Editions.</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Lenette, C. (2023)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Participatory Action Research: Ethics and Decolonization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Oxford: Oxford University Press</a:t>
            </a:r>
          </a:p>
        </p:txBody>
      </p:sp>
      <p:sp>
        <p:nvSpPr>
          <p:cNvPr id="5" name="TextBox 4">
            <a:extLst>
              <a:ext uri="{FF2B5EF4-FFF2-40B4-BE49-F238E27FC236}">
                <a16:creationId xmlns:a16="http://schemas.microsoft.com/office/drawing/2014/main" id="{68EC8E4A-6EBC-1DC6-AB4C-5710BDCCAEAB}"/>
              </a:ext>
            </a:extLst>
          </p:cNvPr>
          <p:cNvSpPr txBox="1"/>
          <p:nvPr/>
        </p:nvSpPr>
        <p:spPr>
          <a:xfrm>
            <a:off x="6203400" y="1495233"/>
            <a:ext cx="5954170" cy="5293757"/>
          </a:xfrm>
          <a:prstGeom prst="rect">
            <a:avLst/>
          </a:prstGeom>
          <a:noFill/>
        </p:spPr>
        <p:txBody>
          <a:bodyPr wrap="square">
            <a:spAutoFit/>
          </a:bodyPr>
          <a:lstStyle/>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McAteer, M. (2013)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Action Research in Education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London: SAGE Publications. Available at: </a:t>
            </a:r>
            <a:r>
              <a:rPr lang="en-GB" sz="1000" b="0" i="0" u="sng"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hlinkClick r:id="rId8"/>
              </a:rPr>
              <a:t>https://methods-sagepub-com.arts.idm.oclc.org/book/action-research-in-education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(Accessed: [insert date]).</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McIntyre, A. (2007)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Participatory Action Research</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Thousand Oaks, CA: SAGE Publications. Available at: </a:t>
            </a:r>
            <a:r>
              <a:rPr lang="en-GB" sz="1000" b="0" i="0" u="sng"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hlinkClick r:id="rId9"/>
              </a:rPr>
              <a:t>https://dx.doi.org/10.4135/9781483385679</a:t>
            </a:r>
            <a:endPar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endParaRP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McNiff, J. (2002)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Action Research for Professional Development: Concise Advice for New Action Researchers</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3rd </a:t>
            </a: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edn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London: </a:t>
            </a: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RoutledgeFalmer</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McTaggart, R., Nixon, R. and Kemmis, S. (2016) ‘Critical participatory action research’, in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The Palgrave International Handbook of Action Research</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New York: Palgrave Macmillan, pp. 21–35.</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Mulvey, L. (1975) ‘Visual Pleasure and Narrative Cinema’,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Screen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Murch, W. (2001)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In the Blink of an Eye: A Perspective on Film Editing</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2nd </a:t>
            </a: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edn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Los Angeles, CA: Silman-James Press.</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Okolie (2023)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Likert Scale Data Analysis and Interpretation of Results</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[Video]. YouTube, 14 July. Available at: </a:t>
            </a:r>
            <a:r>
              <a:rPr lang="en-GB" sz="1000" b="0" i="0" u="sng"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hlinkClick r:id="rId10"/>
              </a:rPr>
              <a:t>https://www.youtube.com/watch?v=uHteOFO84MM</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(Accessed: 10 December 2025).</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Renov, M. (2004)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The Subject of Documentary</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Minneapolis, MN: University of Minnesota Press.</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Rosenberg, M. (2015)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How to Express Needs | Nonviolent Communication Explained</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[Video]. YouTube. Available at: </a:t>
            </a:r>
            <a:r>
              <a:rPr lang="en-GB" sz="1000" b="0" i="0" u="sng"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hlinkClick r:id="rId11"/>
              </a:rPr>
              <a:t>https://www.youtube.com/watch?v=3l8l4prc-_Q</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(Accessed: 12 October 2025).</a:t>
            </a:r>
          </a:p>
          <a:p>
            <a:pPr algn="l">
              <a:buNone/>
            </a:pP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Stelson</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E.A., Bolenbaugh, M., Woods-Jaeger, B., Branch, C. and Ramirez, M. (2021) ‘Identifying research participation effects through qualitative methods: Feedback from Research Engagement Consultants involved in a </a:t>
            </a:r>
            <a:r>
              <a:rPr lang="en-GB" sz="1000" b="0" i="0" dirty="0" err="1">
                <a:solidFill>
                  <a:srgbClr val="111111"/>
                </a:solidFill>
                <a:effectLst/>
                <a:latin typeface="Noto Mono" panose="020B0609030804020204" pitchFamily="49" charset="0"/>
                <a:ea typeface="Noto Mono" panose="020B0609030804020204" pitchFamily="49" charset="0"/>
                <a:cs typeface="Noto Mono" panose="020B0609030804020204" pitchFamily="49" charset="0"/>
              </a:rPr>
              <a:t>pediatric</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mental health comparative effectiveness trial’,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SSM – Qualitative Research in Health</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Willis, J. and Edwards, C. (2014)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Action Research: Models, Methods, and Examples</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Charlotte, NC: Information Age Publishing.</a:t>
            </a:r>
          </a:p>
          <a:p>
            <a:pPr algn="l">
              <a:buNone/>
            </a:pP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Wolgemuth, J.R., Guyotte, K.W. and Shelton, S.A. (eds.) (2024) </a:t>
            </a:r>
            <a:r>
              <a:rPr lang="en-GB" sz="1000" b="0" i="1"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Expanding Approaches to Thematic Analysis: Creative Engagements with Qualitative Data</a:t>
            </a:r>
            <a:r>
              <a:rPr lang="en-GB" sz="10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 London: Taylor &amp; Francis</a:t>
            </a:r>
            <a:r>
              <a:rPr lang="en-GB" sz="1800" b="0" i="0" dirty="0">
                <a:solidFill>
                  <a:srgbClr val="111111"/>
                </a:solidFill>
                <a:effectLst/>
                <a:latin typeface="Noto Mono" panose="020B0609030804020204" pitchFamily="49" charset="0"/>
                <a:ea typeface="Noto Mono" panose="020B0609030804020204" pitchFamily="49" charset="0"/>
                <a:cs typeface="Noto Mono" panose="020B0609030804020204" pitchFamily="49" charset="0"/>
              </a:rPr>
              <a:t>.</a:t>
            </a:r>
          </a:p>
        </p:txBody>
      </p:sp>
    </p:spTree>
    <p:extLst>
      <p:ext uri="{BB962C8B-B14F-4D97-AF65-F5344CB8AC3E}">
        <p14:creationId xmlns:p14="http://schemas.microsoft.com/office/powerpoint/2010/main" val="2892608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FC4FA-3B0A-0532-2C00-32B62679FBED}"/>
            </a:ext>
          </a:extLst>
        </p:cNvPr>
        <p:cNvGrpSpPr/>
        <p:nvPr/>
      </p:nvGrpSpPr>
      <p:grpSpPr>
        <a:xfrm>
          <a:off x="0" y="0"/>
          <a:ext cx="0" cy="0"/>
          <a:chOff x="0" y="0"/>
          <a:chExt cx="0" cy="0"/>
        </a:xfrm>
      </p:grpSpPr>
      <p:pic>
        <p:nvPicPr>
          <p:cNvPr id="15" name="Picture 14" descr="Close-up of wrapped package">
            <a:extLst>
              <a:ext uri="{FF2B5EF4-FFF2-40B4-BE49-F238E27FC236}">
                <a16:creationId xmlns:a16="http://schemas.microsoft.com/office/drawing/2014/main" id="{DC7129FE-26B9-5884-AF4C-E1066E3BB244}"/>
              </a:ext>
            </a:extLst>
          </p:cNvPr>
          <p:cNvPicPr>
            <a:picLocks noChangeAspect="1"/>
          </p:cNvPicPr>
          <p:nvPr/>
        </p:nvPicPr>
        <p:blipFill>
          <a:blip r:embed="rId3"/>
          <a:srcRect l="7306" t="45821" r="46012" b="8003"/>
          <a:stretch>
            <a:fillRect/>
          </a:stretch>
        </p:blipFill>
        <p:spPr>
          <a:xfrm rot="10800000">
            <a:off x="-2" y="-1"/>
            <a:ext cx="12192002" cy="6857998"/>
          </a:xfrm>
          <a:prstGeom prst="rect">
            <a:avLst/>
          </a:prstGeom>
        </p:spPr>
      </p:pic>
      <p:pic>
        <p:nvPicPr>
          <p:cNvPr id="8" name="Picture 7" descr="A piece of torn paper&#10;&#10;AI-generated content may be incorrect.">
            <a:extLst>
              <a:ext uri="{FF2B5EF4-FFF2-40B4-BE49-F238E27FC236}">
                <a16:creationId xmlns:a16="http://schemas.microsoft.com/office/drawing/2014/main" id="{150EF722-CAB5-6F02-1C0D-1F37A585EDB6}"/>
              </a:ext>
            </a:extLst>
          </p:cNvPr>
          <p:cNvPicPr>
            <a:picLocks noChangeAspect="1"/>
          </p:cNvPicPr>
          <p:nvPr/>
        </p:nvPicPr>
        <p:blipFill>
          <a:blip r:embed="rId4"/>
          <a:stretch>
            <a:fillRect/>
          </a:stretch>
        </p:blipFill>
        <p:spPr>
          <a:xfrm rot="21159431">
            <a:off x="-675356" y="322013"/>
            <a:ext cx="4792441" cy="1718820"/>
          </a:xfrm>
          <a:prstGeom prst="rect">
            <a:avLst/>
          </a:prstGeom>
        </p:spPr>
      </p:pic>
      <p:pic>
        <p:nvPicPr>
          <p:cNvPr id="2" name="Picture 1" descr="A piece of paper with a black background&#10;&#10;AI-generated content may be incorrect.">
            <a:extLst>
              <a:ext uri="{FF2B5EF4-FFF2-40B4-BE49-F238E27FC236}">
                <a16:creationId xmlns:a16="http://schemas.microsoft.com/office/drawing/2014/main" id="{962676B5-547D-D5B2-8E9A-2B9E978BC2FF}"/>
              </a:ext>
            </a:extLst>
          </p:cNvPr>
          <p:cNvPicPr>
            <a:picLocks noChangeAspect="1"/>
          </p:cNvPicPr>
          <p:nvPr/>
        </p:nvPicPr>
        <p:blipFill>
          <a:blip r:embed="rId5">
            <a:alphaModFix amt="87000"/>
            <a:extLst>
              <a:ext uri="{BEBA8EAE-BF5A-486C-A8C5-ECC9F3942E4B}">
                <a14:imgProps xmlns:a14="http://schemas.microsoft.com/office/drawing/2010/main">
                  <a14:imgLayer r:embed="rId6">
                    <a14:imgEffect>
                      <a14:saturation sat="199000"/>
                    </a14:imgEffect>
                  </a14:imgLayer>
                </a14:imgProps>
              </a:ext>
            </a:extLst>
          </a:blip>
          <a:stretch>
            <a:fillRect/>
          </a:stretch>
        </p:blipFill>
        <p:spPr>
          <a:xfrm rot="157552">
            <a:off x="3649220" y="4571211"/>
            <a:ext cx="7867301" cy="3268357"/>
          </a:xfrm>
          <a:prstGeom prst="rect">
            <a:avLst/>
          </a:prstGeom>
          <a:effectLst>
            <a:outerShdw blurRad="50800" dist="50800" dir="5400000" algn="ctr" rotWithShape="0">
              <a:srgbClr val="000000">
                <a:alpha val="23000"/>
              </a:srgbClr>
            </a:outerShdw>
          </a:effectLst>
        </p:spPr>
      </p:pic>
      <p:pic>
        <p:nvPicPr>
          <p:cNvPr id="5" name="Picture 4" descr="A piece of paper with a black background&#10;&#10;AI-generated content may be incorrect.">
            <a:extLst>
              <a:ext uri="{FF2B5EF4-FFF2-40B4-BE49-F238E27FC236}">
                <a16:creationId xmlns:a16="http://schemas.microsoft.com/office/drawing/2014/main" id="{835B9BA4-95BE-E701-2178-5C791000F546}"/>
              </a:ext>
            </a:extLst>
          </p:cNvPr>
          <p:cNvPicPr>
            <a:picLocks noChangeAspect="1"/>
          </p:cNvPicPr>
          <p:nvPr/>
        </p:nvPicPr>
        <p:blipFill>
          <a:blip r:embed="rId5">
            <a:alphaModFix amt="86000"/>
            <a:extLst>
              <a:ext uri="{BEBA8EAE-BF5A-486C-A8C5-ECC9F3942E4B}">
                <a14:imgProps xmlns:a14="http://schemas.microsoft.com/office/drawing/2010/main">
                  <a14:imgLayer r:embed="rId7">
                    <a14:imgEffect>
                      <a14:saturation sat="199000"/>
                    </a14:imgEffect>
                  </a14:imgLayer>
                </a14:imgProps>
              </a:ext>
            </a:extLst>
          </a:blip>
          <a:stretch>
            <a:fillRect/>
          </a:stretch>
        </p:blipFill>
        <p:spPr>
          <a:xfrm>
            <a:off x="2664165" y="1527399"/>
            <a:ext cx="8168409" cy="3268357"/>
          </a:xfrm>
          <a:prstGeom prst="rect">
            <a:avLst/>
          </a:prstGeom>
          <a:effectLst>
            <a:outerShdw blurRad="50800" dist="50800" dir="5400000" algn="ctr" rotWithShape="0">
              <a:srgbClr val="000000">
                <a:alpha val="19201"/>
              </a:srgbClr>
            </a:outerShdw>
          </a:effectLst>
        </p:spPr>
      </p:pic>
      <p:pic>
        <p:nvPicPr>
          <p:cNvPr id="3" name="Picture 2" descr="A piece of paper with a black background&#10;&#10;AI-generated content may be incorrect.">
            <a:extLst>
              <a:ext uri="{FF2B5EF4-FFF2-40B4-BE49-F238E27FC236}">
                <a16:creationId xmlns:a16="http://schemas.microsoft.com/office/drawing/2014/main" id="{D6B37661-35C1-41FD-DD8D-1A56EA6CF85A}"/>
              </a:ext>
            </a:extLst>
          </p:cNvPr>
          <p:cNvPicPr>
            <a:picLocks noChangeAspect="1"/>
          </p:cNvPicPr>
          <p:nvPr/>
        </p:nvPicPr>
        <p:blipFill>
          <a:blip r:embed="rId5">
            <a:alphaModFix amt="78000"/>
            <a:extLst>
              <a:ext uri="{BEBA8EAE-BF5A-486C-A8C5-ECC9F3942E4B}">
                <a14:imgProps xmlns:a14="http://schemas.microsoft.com/office/drawing/2010/main">
                  <a14:imgLayer r:embed="rId8">
                    <a14:imgEffect>
                      <a14:saturation sat="199000"/>
                    </a14:imgEffect>
                  </a14:imgLayer>
                </a14:imgProps>
              </a:ext>
            </a:extLst>
          </a:blip>
          <a:stretch>
            <a:fillRect/>
          </a:stretch>
        </p:blipFill>
        <p:spPr>
          <a:xfrm rot="10957552">
            <a:off x="3235987" y="2902888"/>
            <a:ext cx="7867301" cy="3268357"/>
          </a:xfrm>
          <a:prstGeom prst="rect">
            <a:avLst/>
          </a:prstGeom>
          <a:effectLst>
            <a:outerShdw blurRad="50800" dist="50800" dir="5400000" algn="ctr" rotWithShape="0">
              <a:srgbClr val="000000">
                <a:alpha val="4601"/>
              </a:srgbClr>
            </a:outerShdw>
          </a:effectLst>
        </p:spPr>
      </p:pic>
      <p:sp>
        <p:nvSpPr>
          <p:cNvPr id="7" name="TextBox 6">
            <a:extLst>
              <a:ext uri="{FF2B5EF4-FFF2-40B4-BE49-F238E27FC236}">
                <a16:creationId xmlns:a16="http://schemas.microsoft.com/office/drawing/2014/main" id="{0C1F22C6-EE7D-BB0A-89D1-D12C374E677F}"/>
              </a:ext>
            </a:extLst>
          </p:cNvPr>
          <p:cNvSpPr txBox="1"/>
          <p:nvPr/>
        </p:nvSpPr>
        <p:spPr>
          <a:xfrm rot="21212979">
            <a:off x="200675" y="736831"/>
            <a:ext cx="6011056" cy="830997"/>
          </a:xfrm>
          <a:prstGeom prst="rect">
            <a:avLst/>
          </a:prstGeom>
          <a:noFill/>
        </p:spPr>
        <p:txBody>
          <a:bodyPr wrap="square" rtlCol="0">
            <a:spAutoFit/>
          </a:bodyPr>
          <a:lstStyle/>
          <a:p>
            <a:r>
              <a:rPr lang="en-US" sz="2400" b="1" dirty="0">
                <a:latin typeface="JW Godard" pitchFamily="2" charset="0"/>
                <a:ea typeface="KaiTi" panose="02010609060101010101" pitchFamily="49" charset="-122"/>
                <a:cs typeface="Noto Mono" panose="020B0609030804020204" pitchFamily="49" charset="0"/>
              </a:rPr>
              <a:t>research question</a:t>
            </a:r>
            <a:endParaRPr lang="en-GB" dirty="0"/>
          </a:p>
          <a:p>
            <a:endParaRPr lang="en-US" sz="2400" b="1" dirty="0">
              <a:latin typeface="JW Godard" pitchFamily="2" charset="0"/>
              <a:ea typeface="KaiTi" panose="02010609060101010101" pitchFamily="49" charset="-122"/>
              <a:cs typeface="Noto Mono" panose="020B0609030804020204" pitchFamily="49" charset="0"/>
            </a:endParaRPr>
          </a:p>
        </p:txBody>
      </p:sp>
      <p:sp>
        <p:nvSpPr>
          <p:cNvPr id="9" name="TextBox 8">
            <a:extLst>
              <a:ext uri="{FF2B5EF4-FFF2-40B4-BE49-F238E27FC236}">
                <a16:creationId xmlns:a16="http://schemas.microsoft.com/office/drawing/2014/main" id="{90DC4391-3C89-C0D5-32E9-AE6FB346B21E}"/>
              </a:ext>
            </a:extLst>
          </p:cNvPr>
          <p:cNvSpPr txBox="1"/>
          <p:nvPr/>
        </p:nvSpPr>
        <p:spPr>
          <a:xfrm>
            <a:off x="3578482" y="3027907"/>
            <a:ext cx="7019321" cy="2862322"/>
          </a:xfrm>
          <a:prstGeom prst="rect">
            <a:avLst/>
          </a:prstGeom>
          <a:noFill/>
          <a:effectLst>
            <a:outerShdw blurRad="50800" dist="50800" dir="5400000" algn="ctr" rotWithShape="0">
              <a:srgbClr val="000000">
                <a:alpha val="0"/>
              </a:srgbClr>
            </a:outerShdw>
          </a:effectLst>
        </p:spPr>
        <p:txBody>
          <a:bodyPr wrap="square" rtlCol="0">
            <a:spAutoFit/>
          </a:bodyPr>
          <a:lstStyle/>
          <a:p>
            <a:r>
              <a:rPr lang="en-GB" sz="2000" dirty="0">
                <a:latin typeface="Noto Mono" panose="020B0609030804020204" pitchFamily="49" charset="0"/>
                <a:ea typeface="Noto Mono" panose="020B0609030804020204" pitchFamily="49" charset="0"/>
                <a:cs typeface="Noto Mono" panose="020B0609030804020204" pitchFamily="49" charset="0"/>
              </a:rPr>
              <a:t>	How can </a:t>
            </a:r>
          </a:p>
          <a:p>
            <a:pPr algn="ctr"/>
            <a:endParaRPr lang="en-GB" sz="2000" b="1" dirty="0">
              <a:latin typeface="Noto Mono" panose="020B0609030804020204" pitchFamily="49" charset="0"/>
              <a:ea typeface="Noto Mono" panose="020B0609030804020204" pitchFamily="49" charset="0"/>
              <a:cs typeface="Noto Mono" panose="020B0609030804020204" pitchFamily="49" charset="0"/>
            </a:endParaRPr>
          </a:p>
          <a:p>
            <a:pPr algn="ctr"/>
            <a:r>
              <a:rPr lang="en-GB" sz="2000" b="1" dirty="0">
                <a:latin typeface="Noto Mono" panose="020B0609030804020204" pitchFamily="49" charset="0"/>
                <a:ea typeface="Noto Mono" panose="020B0609030804020204" pitchFamily="49" charset="0"/>
                <a:cs typeface="Noto Mono" panose="020B0609030804020204" pitchFamily="49" charset="0"/>
              </a:rPr>
              <a:t>collective manifesto making </a:t>
            </a:r>
          </a:p>
          <a:p>
            <a:endParaRPr lang="en-GB" sz="2000" b="1" dirty="0">
              <a:latin typeface="Noto Mono" panose="020B0609030804020204" pitchFamily="49" charset="0"/>
              <a:ea typeface="Noto Mono" panose="020B0609030804020204" pitchFamily="49" charset="0"/>
              <a:cs typeface="Noto Mono" panose="020B0609030804020204" pitchFamily="49" charset="0"/>
            </a:endParaRPr>
          </a:p>
          <a:p>
            <a:pPr algn="r"/>
            <a:r>
              <a:rPr lang="en-GB" sz="2000" dirty="0">
                <a:latin typeface="Noto Mono" panose="020B0609030804020204" pitchFamily="49" charset="0"/>
                <a:ea typeface="Noto Mono" panose="020B0609030804020204" pitchFamily="49" charset="0"/>
                <a:cs typeface="Noto Mono" panose="020B0609030804020204" pitchFamily="49" charset="0"/>
              </a:rPr>
              <a:t>support </a:t>
            </a:r>
            <a:r>
              <a:rPr lang="en-GB" sz="2000" b="1" dirty="0">
                <a:latin typeface="Noto Mono" panose="020B0609030804020204" pitchFamily="49" charset="0"/>
                <a:ea typeface="Noto Mono" panose="020B0609030804020204" pitchFamily="49" charset="0"/>
                <a:cs typeface="Noto Mono" panose="020B0609030804020204" pitchFamily="49" charset="0"/>
              </a:rPr>
              <a:t>students</a:t>
            </a:r>
            <a:r>
              <a:rPr lang="en-GB" sz="2000" dirty="0">
                <a:latin typeface="Noto Mono" panose="020B0609030804020204" pitchFamily="49" charset="0"/>
                <a:ea typeface="Noto Mono" panose="020B0609030804020204" pitchFamily="49" charset="0"/>
                <a:cs typeface="Noto Mono" panose="020B0609030804020204" pitchFamily="49" charset="0"/>
              </a:rPr>
              <a:t> to reflect on their	 positionality and develop more ethical,	 caring approaches to	</a:t>
            </a:r>
          </a:p>
          <a:p>
            <a:pPr algn="r"/>
            <a:endParaRPr lang="en-GB" sz="2000" b="1" dirty="0">
              <a:latin typeface="Noto Mono" panose="020B0609030804020204" pitchFamily="49" charset="0"/>
              <a:ea typeface="Noto Mono" panose="020B0609030804020204" pitchFamily="49" charset="0"/>
              <a:cs typeface="Noto Mono" panose="020B0609030804020204" pitchFamily="49" charset="0"/>
            </a:endParaRPr>
          </a:p>
          <a:p>
            <a:pPr algn="r"/>
            <a:r>
              <a:rPr lang="en-GB" sz="2000" b="1" dirty="0">
                <a:latin typeface="Noto Mono" panose="020B0609030804020204" pitchFamily="49" charset="0"/>
                <a:ea typeface="Noto Mono" panose="020B0609030804020204" pitchFamily="49" charset="0"/>
                <a:cs typeface="Noto Mono" panose="020B0609030804020204" pitchFamily="49" charset="0"/>
              </a:rPr>
              <a:t>collaborative filmmaking?</a:t>
            </a:r>
            <a:endParaRPr lang="en-US" sz="2000" b="1" dirty="0">
              <a:latin typeface="Noto Mono" panose="020B0609030804020204" pitchFamily="49" charset="0"/>
              <a:ea typeface="Noto Mono" panose="020B0609030804020204" pitchFamily="49" charset="0"/>
              <a:cs typeface="Noto Mono" panose="020B0609030804020204" pitchFamily="49" charset="0"/>
            </a:endParaRPr>
          </a:p>
        </p:txBody>
      </p:sp>
    </p:spTree>
    <p:extLst>
      <p:ext uri="{BB962C8B-B14F-4D97-AF65-F5344CB8AC3E}">
        <p14:creationId xmlns:p14="http://schemas.microsoft.com/office/powerpoint/2010/main" val="1857356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dashDnDiag">
          <a:fgClr>
            <a:schemeClr val="accent1"/>
          </a:fgClr>
          <a:bgClr>
            <a:schemeClr val="bg1"/>
          </a:bgClr>
        </a:pattFill>
        <a:effectLst/>
      </p:bgPr>
    </p:bg>
    <p:spTree>
      <p:nvGrpSpPr>
        <p:cNvPr id="1" name="">
          <a:extLst>
            <a:ext uri="{FF2B5EF4-FFF2-40B4-BE49-F238E27FC236}">
              <a16:creationId xmlns:a16="http://schemas.microsoft.com/office/drawing/2014/main" id="{9AC24B6D-1019-3592-40F8-702057D09064}"/>
            </a:ext>
          </a:extLst>
        </p:cNvPr>
        <p:cNvGrpSpPr/>
        <p:nvPr/>
      </p:nvGrpSpPr>
      <p:grpSpPr>
        <a:xfrm>
          <a:off x="0" y="0"/>
          <a:ext cx="0" cy="0"/>
          <a:chOff x="0" y="0"/>
          <a:chExt cx="0" cy="0"/>
        </a:xfrm>
      </p:grpSpPr>
      <p:pic>
        <p:nvPicPr>
          <p:cNvPr id="13" name="Picture 12" descr="Close-up of wrapped package">
            <a:extLst>
              <a:ext uri="{FF2B5EF4-FFF2-40B4-BE49-F238E27FC236}">
                <a16:creationId xmlns:a16="http://schemas.microsoft.com/office/drawing/2014/main" id="{696E1EE4-56E1-5E68-872C-7D3CBE3CD3A8}"/>
              </a:ext>
            </a:extLst>
          </p:cNvPr>
          <p:cNvPicPr>
            <a:picLocks noChangeAspect="1"/>
          </p:cNvPicPr>
          <p:nvPr/>
        </p:nvPicPr>
        <p:blipFill>
          <a:blip r:embed="rId3"/>
          <a:srcRect l="7306" t="45821" r="46012" b="8003"/>
          <a:stretch>
            <a:fillRect/>
          </a:stretch>
        </p:blipFill>
        <p:spPr>
          <a:xfrm rot="10800000">
            <a:off x="-2" y="-1"/>
            <a:ext cx="12192002" cy="6857998"/>
          </a:xfrm>
          <a:prstGeom prst="rect">
            <a:avLst/>
          </a:prstGeom>
        </p:spPr>
      </p:pic>
      <p:pic>
        <p:nvPicPr>
          <p:cNvPr id="4" name="Picture 3" descr="A piece of paper on a black background&#10;&#10;AI-generated content may be incorrect.">
            <a:extLst>
              <a:ext uri="{FF2B5EF4-FFF2-40B4-BE49-F238E27FC236}">
                <a16:creationId xmlns:a16="http://schemas.microsoft.com/office/drawing/2014/main" id="{878E2CDE-33C1-A8E9-60F3-032A697045F9}"/>
              </a:ext>
            </a:extLst>
          </p:cNvPr>
          <p:cNvPicPr>
            <a:picLocks noChangeAspect="1"/>
          </p:cNvPicPr>
          <p:nvPr/>
        </p:nvPicPr>
        <p:blipFill>
          <a:blip r:embed="rId4"/>
          <a:srcRect l="33623" r="15252"/>
          <a:stretch>
            <a:fillRect/>
          </a:stretch>
        </p:blipFill>
        <p:spPr>
          <a:xfrm rot="21407276">
            <a:off x="6013799" y="175888"/>
            <a:ext cx="6516385" cy="8497217"/>
          </a:xfrm>
          <a:prstGeom prst="rect">
            <a:avLst/>
          </a:prstGeom>
        </p:spPr>
      </p:pic>
      <p:pic>
        <p:nvPicPr>
          <p:cNvPr id="6" name="Picture 5" descr="A piece of paper on a black background&#10;&#10;AI-generated content may be incorrect.">
            <a:extLst>
              <a:ext uri="{FF2B5EF4-FFF2-40B4-BE49-F238E27FC236}">
                <a16:creationId xmlns:a16="http://schemas.microsoft.com/office/drawing/2014/main" id="{201D7F13-556D-804C-52EE-78F638E544F8}"/>
              </a:ext>
            </a:extLst>
          </p:cNvPr>
          <p:cNvPicPr>
            <a:picLocks noChangeAspect="1"/>
          </p:cNvPicPr>
          <p:nvPr/>
        </p:nvPicPr>
        <p:blipFill>
          <a:blip r:embed="rId4"/>
          <a:srcRect l="14669" r="64125"/>
          <a:stretch>
            <a:fillRect/>
          </a:stretch>
        </p:blipFill>
        <p:spPr>
          <a:xfrm rot="5400000">
            <a:off x="-386749" y="-2460797"/>
            <a:ext cx="6210644" cy="11234890"/>
          </a:xfrm>
          <a:prstGeom prst="rect">
            <a:avLst/>
          </a:prstGeom>
        </p:spPr>
      </p:pic>
      <p:pic>
        <p:nvPicPr>
          <p:cNvPr id="2" name="Picture 1" descr="A piece of paper with a black background&#10;&#10;AI-generated content may be incorrect.">
            <a:extLst>
              <a:ext uri="{FF2B5EF4-FFF2-40B4-BE49-F238E27FC236}">
                <a16:creationId xmlns:a16="http://schemas.microsoft.com/office/drawing/2014/main" id="{7FF153F3-65D3-FC14-9D0F-916DA337AD2D}"/>
              </a:ext>
            </a:extLst>
          </p:cNvPr>
          <p:cNvPicPr>
            <a:picLocks noChangeAspect="1"/>
          </p:cNvPicPr>
          <p:nvPr/>
        </p:nvPicPr>
        <p:blipFill>
          <a:blip r:embed="rId5">
            <a:alphaModFix amt="95000"/>
            <a:extLst>
              <a:ext uri="{BEBA8EAE-BF5A-486C-A8C5-ECC9F3942E4B}">
                <a14:imgProps xmlns:a14="http://schemas.microsoft.com/office/drawing/2010/main">
                  <a14:imgLayer r:embed="rId6">
                    <a14:imgEffect>
                      <a14:saturation sat="160000"/>
                    </a14:imgEffect>
                  </a14:imgLayer>
                </a14:imgProps>
              </a:ext>
            </a:extLst>
          </a:blip>
          <a:stretch>
            <a:fillRect/>
          </a:stretch>
        </p:blipFill>
        <p:spPr>
          <a:xfrm rot="10800000">
            <a:off x="7389383" y="1302095"/>
            <a:ext cx="3678090" cy="1528010"/>
          </a:xfrm>
          <a:prstGeom prst="rect">
            <a:avLst/>
          </a:prstGeom>
          <a:effectLst>
            <a:outerShdw blurRad="50800" dist="50800" dir="5400000" algn="ctr" rotWithShape="0">
              <a:srgbClr val="000000">
                <a:alpha val="5740"/>
              </a:srgbClr>
            </a:outerShdw>
          </a:effectLst>
        </p:spPr>
      </p:pic>
      <p:sp>
        <p:nvSpPr>
          <p:cNvPr id="9" name="TextBox 8">
            <a:extLst>
              <a:ext uri="{FF2B5EF4-FFF2-40B4-BE49-F238E27FC236}">
                <a16:creationId xmlns:a16="http://schemas.microsoft.com/office/drawing/2014/main" id="{A5DC0ADD-40F3-C2E6-4561-3A71C14DE1BC}"/>
              </a:ext>
            </a:extLst>
          </p:cNvPr>
          <p:cNvSpPr txBox="1"/>
          <p:nvPr/>
        </p:nvSpPr>
        <p:spPr>
          <a:xfrm>
            <a:off x="6951843" y="2705569"/>
            <a:ext cx="5093851" cy="3293209"/>
          </a:xfrm>
          <a:prstGeom prst="rect">
            <a:avLst/>
          </a:prstGeom>
          <a:noFill/>
          <a:effectLst>
            <a:outerShdw blurRad="50800" dist="50800" dir="5400000" algn="ctr" rotWithShape="0">
              <a:srgbClr val="000000">
                <a:alpha val="0"/>
              </a:srgbClr>
            </a:outerShdw>
          </a:effectLst>
        </p:spPr>
        <p:txBody>
          <a:bodyPr wrap="square" rtlCol="0">
            <a:spAutoFit/>
          </a:bodyPr>
          <a:lstStyle/>
          <a:p>
            <a:r>
              <a:rPr lang="en-GB" sz="1300" b="1" dirty="0">
                <a:latin typeface="Noto Mono" panose="020B0609030804020204" pitchFamily="49" charset="0"/>
                <a:ea typeface="Noto Mono" panose="020B0609030804020204" pitchFamily="49" charset="0"/>
                <a:cs typeface="Noto Mono" panose="020B0609030804020204" pitchFamily="49" charset="0"/>
              </a:rPr>
              <a:t>Artist, filmmaker and lecturer in MA Performance: Screen at Central Saint Martins</a:t>
            </a:r>
            <a:r>
              <a:rPr lang="en-GB" sz="1300" dirty="0">
                <a:latin typeface="Noto Mono" panose="020B0609030804020204" pitchFamily="49" charset="0"/>
                <a:ea typeface="Noto Mono" panose="020B0609030804020204" pitchFamily="49" charset="0"/>
                <a:cs typeface="Noto Mono" panose="020B0609030804020204" pitchFamily="49" charset="0"/>
              </a:rPr>
              <a:t>.</a:t>
            </a:r>
          </a:p>
          <a:p>
            <a:endParaRPr lang="en-GB" sz="1300" dirty="0">
              <a:latin typeface="Noto Mono" panose="020B0609030804020204" pitchFamily="49" charset="0"/>
              <a:ea typeface="Noto Mono" panose="020B0609030804020204" pitchFamily="49" charset="0"/>
              <a:cs typeface="Noto Mono" panose="020B0609030804020204" pitchFamily="49" charset="0"/>
            </a:endParaRPr>
          </a:p>
          <a:p>
            <a:r>
              <a:rPr lang="en-GB" sz="1300" dirty="0">
                <a:latin typeface="Noto Mono" panose="020B0609030804020204" pitchFamily="49" charset="0"/>
                <a:ea typeface="Noto Mono" panose="020B0609030804020204" pitchFamily="49" charset="0"/>
                <a:cs typeface="Noto Mono" panose="020B0609030804020204" pitchFamily="49" charset="0"/>
              </a:rPr>
              <a:t>- Participatory and social practice</a:t>
            </a:r>
          </a:p>
          <a:p>
            <a:pPr marL="285750" indent="-285750">
              <a:buFontTx/>
              <a:buChar char="-"/>
            </a:pPr>
            <a:endParaRPr lang="en-GB" sz="1300" dirty="0">
              <a:latin typeface="Noto Mono" panose="020B0609030804020204" pitchFamily="49" charset="0"/>
              <a:ea typeface="Noto Mono" panose="020B0609030804020204" pitchFamily="49" charset="0"/>
              <a:cs typeface="Noto Mono" panose="020B0609030804020204" pitchFamily="49" charset="0"/>
            </a:endParaRPr>
          </a:p>
          <a:p>
            <a:pPr marL="285750" indent="-285750">
              <a:buFontTx/>
              <a:buChar char="-"/>
            </a:pPr>
            <a:r>
              <a:rPr lang="en-GB" sz="1300" dirty="0">
                <a:latin typeface="Noto Mono" panose="020B0609030804020204" pitchFamily="49" charset="0"/>
                <a:ea typeface="Noto Mono" panose="020B0609030804020204" pitchFamily="49" charset="0"/>
                <a:cs typeface="Noto Mono" panose="020B0609030804020204" pitchFamily="49" charset="0"/>
              </a:rPr>
              <a:t>Lecturer at CSM for 5 years. </a:t>
            </a:r>
          </a:p>
          <a:p>
            <a:pPr marL="285750" indent="-285750">
              <a:buFontTx/>
              <a:buChar char="-"/>
            </a:pPr>
            <a:endParaRPr lang="en-GB" sz="1300" dirty="0">
              <a:latin typeface="Noto Mono" panose="020B0609030804020204" pitchFamily="49" charset="0"/>
              <a:ea typeface="Noto Mono" panose="020B0609030804020204" pitchFamily="49" charset="0"/>
              <a:cs typeface="Noto Mono" panose="020B0609030804020204" pitchFamily="49" charset="0"/>
            </a:endParaRPr>
          </a:p>
          <a:p>
            <a:pPr marL="285750" indent="-285750">
              <a:buFontTx/>
              <a:buChar char="-"/>
            </a:pPr>
            <a:r>
              <a:rPr lang="en-GB" sz="1300" dirty="0">
                <a:latin typeface="Noto Mono" panose="020B0609030804020204" pitchFamily="49" charset="0"/>
                <a:ea typeface="Noto Mono" panose="020B0609030804020204" pitchFamily="49" charset="0"/>
                <a:cs typeface="Noto Mono" panose="020B0609030804020204" pitchFamily="49" charset="0"/>
              </a:rPr>
              <a:t>Known the 1</a:t>
            </a:r>
            <a:r>
              <a:rPr lang="en-GB" sz="1300" baseline="30000" dirty="0">
                <a:latin typeface="Noto Mono" panose="020B0609030804020204" pitchFamily="49" charset="0"/>
                <a:ea typeface="Noto Mono" panose="020B0609030804020204" pitchFamily="49" charset="0"/>
                <a:cs typeface="Noto Mono" panose="020B0609030804020204" pitchFamily="49" charset="0"/>
              </a:rPr>
              <a:t>st</a:t>
            </a:r>
            <a:r>
              <a:rPr lang="en-GB" sz="1300" dirty="0">
                <a:latin typeface="Noto Mono" panose="020B0609030804020204" pitchFamily="49" charset="0"/>
                <a:ea typeface="Noto Mono" panose="020B0609030804020204" pitchFamily="49" charset="0"/>
                <a:cs typeface="Noto Mono" panose="020B0609030804020204" pitchFamily="49" charset="0"/>
              </a:rPr>
              <a:t> year MA students for 3 months.</a:t>
            </a:r>
          </a:p>
          <a:p>
            <a:endParaRPr lang="en-GB" sz="1300" dirty="0">
              <a:latin typeface="Noto Mono" panose="020B0609030804020204" pitchFamily="49" charset="0"/>
              <a:ea typeface="Noto Mono" panose="020B0609030804020204" pitchFamily="49" charset="0"/>
              <a:cs typeface="Noto Mono" panose="020B0609030804020204" pitchFamily="49" charset="0"/>
            </a:endParaRPr>
          </a:p>
          <a:p>
            <a:r>
              <a:rPr lang="en-GB" sz="1300" b="1" dirty="0">
                <a:latin typeface="Noto Mono" panose="020B0609030804020204" pitchFamily="49" charset="0"/>
                <a:ea typeface="Noto Mono" panose="020B0609030804020204" pitchFamily="49" charset="0"/>
                <a:cs typeface="Noto Mono" panose="020B0609030804020204" pitchFamily="49" charset="0"/>
              </a:rPr>
              <a:t>Elements of my identity which directly impact this research:</a:t>
            </a:r>
          </a:p>
          <a:p>
            <a:pPr algn="r"/>
            <a:r>
              <a:rPr lang="en-GB" sz="1300" dirty="0">
                <a:latin typeface="Noto Mono" panose="020B0609030804020204" pitchFamily="49" charset="0"/>
                <a:ea typeface="Noto Mono" panose="020B0609030804020204" pitchFamily="49" charset="0"/>
                <a:cs typeface="Noto Mono" panose="020B0609030804020204" pitchFamily="49" charset="0"/>
              </a:rPr>
              <a:t>my artistic practice</a:t>
            </a:r>
          </a:p>
          <a:p>
            <a:pPr algn="r"/>
            <a:r>
              <a:rPr lang="en-GB" sz="1300" dirty="0">
                <a:latin typeface="Noto Mono" panose="020B0609030804020204" pitchFamily="49" charset="0"/>
                <a:ea typeface="Noto Mono" panose="020B0609030804020204" pitchFamily="49" charset="0"/>
                <a:cs typeface="Noto Mono" panose="020B0609030804020204" pitchFamily="49" charset="0"/>
              </a:rPr>
              <a:t>my position within the university </a:t>
            </a:r>
          </a:p>
          <a:p>
            <a:pPr algn="r"/>
            <a:r>
              <a:rPr lang="en-GB" sz="1300" dirty="0">
                <a:latin typeface="Noto Mono" panose="020B0609030804020204" pitchFamily="49" charset="0"/>
                <a:ea typeface="Noto Mono" panose="020B0609030804020204" pitchFamily="49" charset="0"/>
                <a:cs typeface="Noto Mono" panose="020B0609030804020204" pitchFamily="49" charset="0"/>
              </a:rPr>
              <a:t>being a white cis-gendered woman</a:t>
            </a:r>
          </a:p>
          <a:p>
            <a:pPr algn="r"/>
            <a:r>
              <a:rPr lang="en-GB" sz="1300" dirty="0">
                <a:latin typeface="Noto Mono" panose="020B0609030804020204" pitchFamily="49" charset="0"/>
                <a:ea typeface="Noto Mono" panose="020B0609030804020204" pitchFamily="49" charset="0"/>
                <a:cs typeface="Noto Mono" panose="020B0609030804020204" pitchFamily="49" charset="0"/>
              </a:rPr>
              <a:t>being dual heritage </a:t>
            </a:r>
          </a:p>
          <a:p>
            <a:pPr algn="r"/>
            <a:r>
              <a:rPr lang="en-GB" sz="1300" dirty="0">
                <a:latin typeface="Noto Mono" panose="020B0609030804020204" pitchFamily="49" charset="0"/>
                <a:ea typeface="Noto Mono" panose="020B0609030804020204" pitchFamily="49" charset="0"/>
                <a:cs typeface="Noto Mono" panose="020B0609030804020204" pitchFamily="49" charset="0"/>
              </a:rPr>
              <a:t>living with a chronic health condition</a:t>
            </a:r>
          </a:p>
        </p:txBody>
      </p:sp>
      <p:sp>
        <p:nvSpPr>
          <p:cNvPr id="10" name="TextBox 9">
            <a:extLst>
              <a:ext uri="{FF2B5EF4-FFF2-40B4-BE49-F238E27FC236}">
                <a16:creationId xmlns:a16="http://schemas.microsoft.com/office/drawing/2014/main" id="{F540974B-E8A6-0873-2E4E-2FF19AC7533B}"/>
              </a:ext>
            </a:extLst>
          </p:cNvPr>
          <p:cNvSpPr txBox="1"/>
          <p:nvPr/>
        </p:nvSpPr>
        <p:spPr>
          <a:xfrm>
            <a:off x="5678428" y="1775245"/>
            <a:ext cx="7202840" cy="830997"/>
          </a:xfrm>
          <a:prstGeom prst="rect">
            <a:avLst/>
          </a:prstGeom>
          <a:noFill/>
        </p:spPr>
        <p:txBody>
          <a:bodyPr wrap="square" rtlCol="0">
            <a:spAutoFit/>
          </a:bodyPr>
          <a:lstStyle/>
          <a:p>
            <a:pPr algn="ctr"/>
            <a:r>
              <a:rPr lang="en-GB" sz="2400" b="1" dirty="0">
                <a:latin typeface="JW Godard" pitchFamily="2" charset="0"/>
                <a:ea typeface="KaiTi" panose="02010609060101010101" pitchFamily="49" charset="-122"/>
                <a:cs typeface="Noto Mono" panose="020B0609030804020204" pitchFamily="49" charset="0"/>
              </a:rPr>
              <a:t>Positionality </a:t>
            </a:r>
          </a:p>
          <a:p>
            <a:endParaRPr lang="en-US" sz="2400" b="1" dirty="0">
              <a:latin typeface="JW Godard" pitchFamily="2" charset="0"/>
              <a:ea typeface="KaiTi" panose="02010609060101010101" pitchFamily="49" charset="-122"/>
              <a:cs typeface="Noto Mono" panose="020B0609030804020204" pitchFamily="49" charset="0"/>
            </a:endParaRPr>
          </a:p>
        </p:txBody>
      </p:sp>
      <p:pic>
        <p:nvPicPr>
          <p:cNvPr id="11" name="Picture 10" descr="A piece of paper with a black background&#10;&#10;AI-generated content may be incorrect.">
            <a:extLst>
              <a:ext uri="{FF2B5EF4-FFF2-40B4-BE49-F238E27FC236}">
                <a16:creationId xmlns:a16="http://schemas.microsoft.com/office/drawing/2014/main" id="{84E10888-A267-907A-BF9D-82608667D780}"/>
              </a:ext>
            </a:extLst>
          </p:cNvPr>
          <p:cNvPicPr>
            <a:picLocks noChangeAspect="1"/>
          </p:cNvPicPr>
          <p:nvPr/>
        </p:nvPicPr>
        <p:blipFill>
          <a:blip r:embed="rId5">
            <a:alphaModFix amt="95000"/>
            <a:extLst>
              <a:ext uri="{BEBA8EAE-BF5A-486C-A8C5-ECC9F3942E4B}">
                <a14:imgProps xmlns:a14="http://schemas.microsoft.com/office/drawing/2010/main">
                  <a14:imgLayer r:embed="rId7">
                    <a14:imgEffect>
                      <a14:saturation sat="160000"/>
                    </a14:imgEffect>
                  </a14:imgLayer>
                </a14:imgProps>
              </a:ext>
            </a:extLst>
          </a:blip>
          <a:stretch>
            <a:fillRect/>
          </a:stretch>
        </p:blipFill>
        <p:spPr>
          <a:xfrm rot="184823">
            <a:off x="653995" y="384673"/>
            <a:ext cx="3678090" cy="1528010"/>
          </a:xfrm>
          <a:prstGeom prst="rect">
            <a:avLst/>
          </a:prstGeom>
          <a:effectLst>
            <a:outerShdw blurRad="50800" dist="50800" dir="5400000" algn="ctr" rotWithShape="0">
              <a:srgbClr val="000000">
                <a:alpha val="5740"/>
              </a:srgbClr>
            </a:outerShdw>
          </a:effectLst>
        </p:spPr>
      </p:pic>
      <p:sp>
        <p:nvSpPr>
          <p:cNvPr id="7" name="TextBox 6">
            <a:extLst>
              <a:ext uri="{FF2B5EF4-FFF2-40B4-BE49-F238E27FC236}">
                <a16:creationId xmlns:a16="http://schemas.microsoft.com/office/drawing/2014/main" id="{9FFD18F7-1044-1C8A-A439-0811021366C3}"/>
              </a:ext>
            </a:extLst>
          </p:cNvPr>
          <p:cNvSpPr txBox="1"/>
          <p:nvPr/>
        </p:nvSpPr>
        <p:spPr>
          <a:xfrm rot="188279">
            <a:off x="1331326" y="1016368"/>
            <a:ext cx="7202840" cy="830997"/>
          </a:xfrm>
          <a:prstGeom prst="rect">
            <a:avLst/>
          </a:prstGeom>
          <a:noFill/>
        </p:spPr>
        <p:txBody>
          <a:bodyPr wrap="square" rtlCol="0">
            <a:spAutoFit/>
          </a:bodyPr>
          <a:lstStyle/>
          <a:p>
            <a:r>
              <a:rPr lang="en-GB" sz="2400" b="1" dirty="0">
                <a:latin typeface="JW Godard" pitchFamily="2" charset="0"/>
                <a:ea typeface="KaiTi" panose="02010609060101010101" pitchFamily="49" charset="-122"/>
                <a:cs typeface="Noto Mono" panose="020B0609030804020204" pitchFamily="49" charset="0"/>
              </a:rPr>
              <a:t>background</a:t>
            </a:r>
            <a:endParaRPr lang="en-GB" dirty="0"/>
          </a:p>
          <a:p>
            <a:endParaRPr lang="en-US" sz="2400" b="1" dirty="0">
              <a:latin typeface="JW Godard" pitchFamily="2" charset="0"/>
              <a:ea typeface="KaiTi" panose="02010609060101010101" pitchFamily="49" charset="-122"/>
              <a:cs typeface="Noto Mono" panose="020B0609030804020204" pitchFamily="49" charset="0"/>
            </a:endParaRPr>
          </a:p>
        </p:txBody>
      </p:sp>
      <p:sp>
        <p:nvSpPr>
          <p:cNvPr id="12" name="TextBox 11">
            <a:extLst>
              <a:ext uri="{FF2B5EF4-FFF2-40B4-BE49-F238E27FC236}">
                <a16:creationId xmlns:a16="http://schemas.microsoft.com/office/drawing/2014/main" id="{A92143FC-5D31-33A0-2670-4F7285C2CC7A}"/>
              </a:ext>
            </a:extLst>
          </p:cNvPr>
          <p:cNvSpPr txBox="1"/>
          <p:nvPr/>
        </p:nvSpPr>
        <p:spPr>
          <a:xfrm>
            <a:off x="146306" y="1822959"/>
            <a:ext cx="6090898" cy="2893100"/>
          </a:xfrm>
          <a:prstGeom prst="rect">
            <a:avLst/>
          </a:prstGeom>
          <a:noFill/>
          <a:effectLst>
            <a:outerShdw blurRad="50800" dist="50800" dir="5400000" algn="ctr" rotWithShape="0">
              <a:srgbClr val="000000">
                <a:alpha val="0"/>
              </a:srgbClr>
            </a:outerShdw>
          </a:effectLst>
        </p:spPr>
        <p:txBody>
          <a:bodyPr wrap="square" rtlCol="0">
            <a:spAutoFit/>
          </a:bodyPr>
          <a:lstStyle/>
          <a:p>
            <a:r>
              <a:rPr lang="en-GB" sz="1300" dirty="0">
                <a:latin typeface="Noto Mono" panose="020B0609030804020204" pitchFamily="49" charset="0"/>
                <a:ea typeface="Noto Mono" panose="020B0609030804020204" pitchFamily="49" charset="0"/>
                <a:cs typeface="Noto Mono" panose="020B0609030804020204" pitchFamily="49" charset="0"/>
              </a:rPr>
              <a:t>This project is a </a:t>
            </a:r>
            <a:r>
              <a:rPr lang="en-GB" sz="1300" b="1" dirty="0">
                <a:latin typeface="Noto Mono" panose="020B0609030804020204" pitchFamily="49" charset="0"/>
                <a:ea typeface="Noto Mono" panose="020B0609030804020204" pitchFamily="49" charset="0"/>
                <a:cs typeface="Noto Mono" panose="020B0609030804020204" pitchFamily="49" charset="0"/>
              </a:rPr>
              <a:t>direct response </a:t>
            </a:r>
            <a:r>
              <a:rPr lang="en-GB" sz="1300" dirty="0">
                <a:latin typeface="Noto Mono" panose="020B0609030804020204" pitchFamily="49" charset="0"/>
                <a:ea typeface="Noto Mono" panose="020B0609030804020204" pitchFamily="49" charset="0"/>
                <a:cs typeface="Noto Mono" panose="020B0609030804020204" pitchFamily="49" charset="0"/>
              </a:rPr>
              <a:t>to </a:t>
            </a:r>
            <a:r>
              <a:rPr lang="en-GB" sz="1300" b="1" dirty="0">
                <a:latin typeface="Noto Mono" panose="020B0609030804020204" pitchFamily="49" charset="0"/>
                <a:ea typeface="Noto Mono" panose="020B0609030804020204" pitchFamily="49" charset="0"/>
                <a:cs typeface="Noto Mono" panose="020B0609030804020204" pitchFamily="49" charset="0"/>
              </a:rPr>
              <a:t>an incident in 2024</a:t>
            </a:r>
            <a:r>
              <a:rPr lang="en-GB" sz="1300" dirty="0">
                <a:latin typeface="Noto Mono" panose="020B0609030804020204" pitchFamily="49" charset="0"/>
                <a:ea typeface="Noto Mono" panose="020B0609030804020204" pitchFamily="49" charset="0"/>
                <a:cs typeface="Noto Mono" panose="020B0609030804020204" pitchFamily="49" charset="0"/>
              </a:rPr>
              <a:t> during a collaborative film project with students from LCDS, when a MA Performance: Screen student made a </a:t>
            </a:r>
            <a:r>
              <a:rPr lang="en-GB" sz="1300" b="1" dirty="0">
                <a:latin typeface="Noto Mono" panose="020B0609030804020204" pitchFamily="49" charset="0"/>
                <a:ea typeface="Noto Mono" panose="020B0609030804020204" pitchFamily="49" charset="0"/>
                <a:cs typeface="Noto Mono" panose="020B0609030804020204" pitchFamily="49" charset="0"/>
              </a:rPr>
              <a:t>discriminatory comment</a:t>
            </a:r>
            <a:r>
              <a:rPr lang="en-GB" sz="1300" dirty="0">
                <a:latin typeface="Noto Mono" panose="020B0609030804020204" pitchFamily="49" charset="0"/>
                <a:ea typeface="Noto Mono" panose="020B0609030804020204" pitchFamily="49" charset="0"/>
                <a:cs typeface="Noto Mono" panose="020B0609030804020204" pitchFamily="49" charset="0"/>
              </a:rPr>
              <a:t> regarding a dancer's hair while discussing makeup and costume. </a:t>
            </a:r>
          </a:p>
          <a:p>
            <a:endParaRPr lang="en-GB" sz="1300" dirty="0">
              <a:latin typeface="Noto Mono" panose="020B0609030804020204" pitchFamily="49" charset="0"/>
              <a:ea typeface="Noto Mono" panose="020B0609030804020204" pitchFamily="49" charset="0"/>
              <a:cs typeface="Noto Mono" panose="020B0609030804020204" pitchFamily="49" charset="0"/>
            </a:endParaRPr>
          </a:p>
          <a:p>
            <a:r>
              <a:rPr lang="en-GB" sz="1300" dirty="0">
                <a:latin typeface="Noto Mono" panose="020B0609030804020204" pitchFamily="49" charset="0"/>
                <a:ea typeface="Noto Mono" panose="020B0609030804020204" pitchFamily="49" charset="0"/>
                <a:cs typeface="Noto Mono" panose="020B0609030804020204" pitchFamily="49" charset="0"/>
              </a:rPr>
              <a:t>This incident highlighted </a:t>
            </a:r>
            <a:r>
              <a:rPr lang="en-GB" sz="1300" b="1" dirty="0">
                <a:latin typeface="Noto Mono" panose="020B0609030804020204" pitchFamily="49" charset="0"/>
                <a:ea typeface="Noto Mono" panose="020B0609030804020204" pitchFamily="49" charset="0"/>
                <a:cs typeface="Noto Mono" panose="020B0609030804020204" pitchFamily="49" charset="0"/>
              </a:rPr>
              <a:t>an urgent need to:</a:t>
            </a:r>
          </a:p>
          <a:p>
            <a:r>
              <a:rPr lang="en-GB" sz="1300" b="1" dirty="0">
                <a:latin typeface="Noto Mono" panose="020B0609030804020204" pitchFamily="49" charset="0"/>
                <a:ea typeface="Noto Mono" panose="020B0609030804020204" pitchFamily="49" charset="0"/>
                <a:cs typeface="Noto Mono" panose="020B0609030804020204" pitchFamily="49" charset="0"/>
              </a:rPr>
              <a:t>- challenge implicit biases</a:t>
            </a:r>
          </a:p>
          <a:p>
            <a:r>
              <a:rPr lang="en-GB" sz="1300" b="1" dirty="0">
                <a:latin typeface="Noto Mono" panose="020B0609030804020204" pitchFamily="49" charset="0"/>
                <a:ea typeface="Noto Mono" panose="020B0609030804020204" pitchFamily="49" charset="0"/>
                <a:cs typeface="Noto Mono" panose="020B0609030804020204" pitchFamily="49" charset="0"/>
              </a:rPr>
              <a:t>- disrupt hegemonic aesthetics in screen-based work</a:t>
            </a:r>
          </a:p>
          <a:p>
            <a:r>
              <a:rPr lang="en-GB" sz="1300" b="1" dirty="0">
                <a:latin typeface="Noto Mono" panose="020B0609030804020204" pitchFamily="49" charset="0"/>
                <a:ea typeface="Noto Mono" panose="020B0609030804020204" pitchFamily="49" charset="0"/>
                <a:cs typeface="Noto Mono" panose="020B0609030804020204" pitchFamily="49" charset="0"/>
              </a:rPr>
              <a:t>- embed inclusivity in creative practices</a:t>
            </a:r>
            <a:endParaRPr lang="en-GB" sz="1300" dirty="0">
              <a:latin typeface="Noto Mono" panose="020B0609030804020204" pitchFamily="49" charset="0"/>
              <a:ea typeface="Noto Mono" panose="020B0609030804020204" pitchFamily="49" charset="0"/>
              <a:cs typeface="Noto Mono" panose="020B0609030804020204" pitchFamily="49" charset="0"/>
            </a:endParaRPr>
          </a:p>
          <a:p>
            <a:endParaRPr lang="en-GB" sz="1300" dirty="0">
              <a:latin typeface="Noto Mono" panose="020B0609030804020204" pitchFamily="49" charset="0"/>
              <a:ea typeface="Noto Mono" panose="020B0609030804020204" pitchFamily="49" charset="0"/>
              <a:cs typeface="Noto Mono" panose="020B0609030804020204" pitchFamily="49" charset="0"/>
            </a:endParaRPr>
          </a:p>
          <a:p>
            <a:r>
              <a:rPr lang="en-GB" sz="1300" dirty="0">
                <a:latin typeface="Noto Mono" panose="020B0609030804020204" pitchFamily="49" charset="0"/>
                <a:ea typeface="Noto Mono" panose="020B0609030804020204" pitchFamily="49" charset="0"/>
                <a:cs typeface="Noto Mono" panose="020B0609030804020204" pitchFamily="49" charset="0"/>
              </a:rPr>
              <a:t>I believe there needs to be a more </a:t>
            </a:r>
            <a:r>
              <a:rPr lang="en-GB" sz="1300" b="1" dirty="0">
                <a:latin typeface="Noto Mono" panose="020B0609030804020204" pitchFamily="49" charset="0"/>
                <a:ea typeface="Noto Mono" panose="020B0609030804020204" pitchFamily="49" charset="0"/>
                <a:cs typeface="Noto Mono" panose="020B0609030804020204" pitchFamily="49" charset="0"/>
              </a:rPr>
              <a:t>embedded culture of care and accountability </a:t>
            </a:r>
            <a:r>
              <a:rPr lang="en-GB" sz="1300" dirty="0">
                <a:latin typeface="Noto Mono" panose="020B0609030804020204" pitchFamily="49" charset="0"/>
                <a:ea typeface="Noto Mono" panose="020B0609030804020204" pitchFamily="49" charset="0"/>
                <a:cs typeface="Noto Mono" panose="020B0609030804020204" pitchFamily="49" charset="0"/>
              </a:rPr>
              <a:t>within higher education.</a:t>
            </a:r>
          </a:p>
          <a:p>
            <a:endParaRPr lang="en-GB" sz="1300" dirty="0">
              <a:latin typeface="Noto Mono" panose="020B0609030804020204" pitchFamily="49" charset="0"/>
              <a:ea typeface="Noto Mono" panose="020B0609030804020204" pitchFamily="49" charset="0"/>
              <a:cs typeface="Noto Mono" panose="020B0609030804020204" pitchFamily="49" charset="0"/>
            </a:endParaRPr>
          </a:p>
        </p:txBody>
      </p:sp>
    </p:spTree>
    <p:extLst>
      <p:ext uri="{BB962C8B-B14F-4D97-AF65-F5344CB8AC3E}">
        <p14:creationId xmlns:p14="http://schemas.microsoft.com/office/powerpoint/2010/main" val="413895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3F719-D081-D3A0-EDBF-88769E2DD668}"/>
            </a:ext>
          </a:extLst>
        </p:cNvPr>
        <p:cNvGrpSpPr/>
        <p:nvPr/>
      </p:nvGrpSpPr>
      <p:grpSpPr>
        <a:xfrm>
          <a:off x="0" y="0"/>
          <a:ext cx="0" cy="0"/>
          <a:chOff x="0" y="0"/>
          <a:chExt cx="0" cy="0"/>
        </a:xfrm>
      </p:grpSpPr>
      <p:pic>
        <p:nvPicPr>
          <p:cNvPr id="30" name="Picture 29" descr="Close-up of wrapped package">
            <a:extLst>
              <a:ext uri="{FF2B5EF4-FFF2-40B4-BE49-F238E27FC236}">
                <a16:creationId xmlns:a16="http://schemas.microsoft.com/office/drawing/2014/main" id="{5DBEDE4D-2A09-0EBE-ECCE-0E80C077BEAC}"/>
              </a:ext>
            </a:extLst>
          </p:cNvPr>
          <p:cNvPicPr>
            <a:picLocks noChangeAspect="1"/>
          </p:cNvPicPr>
          <p:nvPr/>
        </p:nvPicPr>
        <p:blipFill>
          <a:blip r:embed="rId3"/>
          <a:srcRect l="7306" t="45821" r="46012" b="8003"/>
          <a:stretch>
            <a:fillRect/>
          </a:stretch>
        </p:blipFill>
        <p:spPr>
          <a:xfrm rot="10800000">
            <a:off x="-2" y="-1"/>
            <a:ext cx="12192002" cy="6857998"/>
          </a:xfrm>
          <a:prstGeom prst="rect">
            <a:avLst/>
          </a:prstGeom>
        </p:spPr>
      </p:pic>
      <p:pic>
        <p:nvPicPr>
          <p:cNvPr id="3" name="Picture 2" descr="A piece of torn paper&#10;&#10;AI-generated content may be incorrect.">
            <a:extLst>
              <a:ext uri="{FF2B5EF4-FFF2-40B4-BE49-F238E27FC236}">
                <a16:creationId xmlns:a16="http://schemas.microsoft.com/office/drawing/2014/main" id="{B104EBD8-9994-A7A0-6532-CA6020E5385B}"/>
              </a:ext>
            </a:extLst>
          </p:cNvPr>
          <p:cNvPicPr>
            <a:picLocks noChangeAspect="1"/>
          </p:cNvPicPr>
          <p:nvPr/>
        </p:nvPicPr>
        <p:blipFill>
          <a:blip r:embed="rId4"/>
          <a:stretch>
            <a:fillRect/>
          </a:stretch>
        </p:blipFill>
        <p:spPr>
          <a:xfrm>
            <a:off x="-108843" y="-228270"/>
            <a:ext cx="4200394" cy="2362722"/>
          </a:xfrm>
          <a:prstGeom prst="rect">
            <a:avLst/>
          </a:prstGeom>
        </p:spPr>
      </p:pic>
      <p:pic>
        <p:nvPicPr>
          <p:cNvPr id="21" name="Picture 20" descr="A piece of torn paper&#10;&#10;AI-generated content may be incorrect.">
            <a:extLst>
              <a:ext uri="{FF2B5EF4-FFF2-40B4-BE49-F238E27FC236}">
                <a16:creationId xmlns:a16="http://schemas.microsoft.com/office/drawing/2014/main" id="{9F0DA56B-1328-D61A-14DD-242B43AAD721}"/>
              </a:ext>
            </a:extLst>
          </p:cNvPr>
          <p:cNvPicPr>
            <a:picLocks noChangeAspect="1"/>
          </p:cNvPicPr>
          <p:nvPr/>
        </p:nvPicPr>
        <p:blipFill>
          <a:blip r:embed="rId4"/>
          <a:stretch>
            <a:fillRect/>
          </a:stretch>
        </p:blipFill>
        <p:spPr>
          <a:xfrm rot="10800000">
            <a:off x="6412712" y="429203"/>
            <a:ext cx="5919684" cy="2935389"/>
          </a:xfrm>
          <a:prstGeom prst="rect">
            <a:avLst/>
          </a:prstGeom>
        </p:spPr>
      </p:pic>
      <p:pic>
        <p:nvPicPr>
          <p:cNvPr id="23" name="Picture 22" descr="A piece of torn paper&#10;&#10;AI-generated content may be incorrect.">
            <a:extLst>
              <a:ext uri="{FF2B5EF4-FFF2-40B4-BE49-F238E27FC236}">
                <a16:creationId xmlns:a16="http://schemas.microsoft.com/office/drawing/2014/main" id="{BC20FDD1-D36D-297B-3EB2-572CE282882C}"/>
              </a:ext>
            </a:extLst>
          </p:cNvPr>
          <p:cNvPicPr>
            <a:picLocks noChangeAspect="1"/>
          </p:cNvPicPr>
          <p:nvPr/>
        </p:nvPicPr>
        <p:blipFill>
          <a:blip r:embed="rId4"/>
          <a:stretch>
            <a:fillRect/>
          </a:stretch>
        </p:blipFill>
        <p:spPr>
          <a:xfrm>
            <a:off x="6096000" y="3299518"/>
            <a:ext cx="5418786" cy="3450517"/>
          </a:xfrm>
          <a:prstGeom prst="rect">
            <a:avLst/>
          </a:prstGeom>
        </p:spPr>
      </p:pic>
      <p:sp>
        <p:nvSpPr>
          <p:cNvPr id="16" name="TextBox 15">
            <a:extLst>
              <a:ext uri="{FF2B5EF4-FFF2-40B4-BE49-F238E27FC236}">
                <a16:creationId xmlns:a16="http://schemas.microsoft.com/office/drawing/2014/main" id="{A50512D7-A32F-6305-B46A-E436F7A6A9C5}"/>
              </a:ext>
            </a:extLst>
          </p:cNvPr>
          <p:cNvSpPr txBox="1"/>
          <p:nvPr/>
        </p:nvSpPr>
        <p:spPr>
          <a:xfrm>
            <a:off x="6553745" y="1373678"/>
            <a:ext cx="5637619" cy="1015663"/>
          </a:xfrm>
          <a:prstGeom prst="rect">
            <a:avLst/>
          </a:prstGeom>
          <a:noFill/>
        </p:spPr>
        <p:txBody>
          <a:bodyPr wrap="square">
            <a:spAutoFit/>
          </a:bodyPr>
          <a:lstStyle/>
          <a:p>
            <a:pPr algn="ctr"/>
            <a:endParaRPr lang="en-GB" sz="1600" dirty="0">
              <a:latin typeface="Noto Mono" panose="020B0609030804020204" pitchFamily="49" charset="0"/>
              <a:ea typeface="Noto Mono" panose="020B0609030804020204" pitchFamily="49" charset="0"/>
              <a:cs typeface="Noto Mono" panose="020B0609030804020204" pitchFamily="49" charset="0"/>
            </a:endParaRPr>
          </a:p>
          <a:p>
            <a:pPr algn="ctr"/>
            <a:r>
              <a:rPr lang="en-GB" sz="1600" dirty="0">
                <a:latin typeface="JW Godard" pitchFamily="2" charset="0"/>
                <a:ea typeface="Noto Mono" panose="020B0609030804020204" pitchFamily="49" charset="0"/>
                <a:cs typeface="Noto Mono" panose="020B0609030804020204" pitchFamily="49" charset="0"/>
              </a:rPr>
              <a:t>SEA (Socially Engaged art) depends on actual – </a:t>
            </a:r>
          </a:p>
          <a:p>
            <a:pPr algn="ctr"/>
            <a:r>
              <a:rPr lang="en-GB" sz="1600" dirty="0">
                <a:latin typeface="JW Godard" pitchFamily="2" charset="0"/>
                <a:ea typeface="Noto Mono" panose="020B0609030804020204" pitchFamily="49" charset="0"/>
                <a:cs typeface="Noto Mono" panose="020B0609030804020204" pitchFamily="49" charset="0"/>
              </a:rPr>
              <a:t>not imagined or hypothetical - social action</a:t>
            </a:r>
            <a:endParaRPr lang="en-GB" sz="1600" dirty="0">
              <a:latin typeface="Noto Mono" panose="020B0609030804020204" pitchFamily="49" charset="0"/>
              <a:ea typeface="Noto Mono" panose="020B0609030804020204" pitchFamily="49" charset="0"/>
              <a:cs typeface="Noto Mono" panose="020B0609030804020204" pitchFamily="49" charset="0"/>
            </a:endParaRPr>
          </a:p>
          <a:p>
            <a:pPr algn="ctr"/>
            <a:r>
              <a:rPr lang="en-GB" sz="1200" dirty="0">
                <a:latin typeface="Noto Mono" panose="020B0609030804020204" pitchFamily="49" charset="0"/>
                <a:ea typeface="Noto Mono" panose="020B0609030804020204" pitchFamily="49" charset="0"/>
                <a:cs typeface="Noto Mono" panose="020B0609030804020204" pitchFamily="49" charset="0"/>
              </a:rPr>
              <a:t>- Pablo Helguera</a:t>
            </a:r>
          </a:p>
        </p:txBody>
      </p:sp>
      <p:sp>
        <p:nvSpPr>
          <p:cNvPr id="13" name="TextBox 12">
            <a:extLst>
              <a:ext uri="{FF2B5EF4-FFF2-40B4-BE49-F238E27FC236}">
                <a16:creationId xmlns:a16="http://schemas.microsoft.com/office/drawing/2014/main" id="{D79F887F-0B94-E239-EBCA-06B287166D75}"/>
              </a:ext>
            </a:extLst>
          </p:cNvPr>
          <p:cNvSpPr txBox="1"/>
          <p:nvPr/>
        </p:nvSpPr>
        <p:spPr>
          <a:xfrm>
            <a:off x="-1301792" y="596148"/>
            <a:ext cx="6245352" cy="492443"/>
          </a:xfrm>
          <a:prstGeom prst="rect">
            <a:avLst/>
          </a:prstGeom>
          <a:noFill/>
        </p:spPr>
        <p:txBody>
          <a:bodyPr wrap="square">
            <a:spAutoFit/>
          </a:bodyPr>
          <a:lstStyle/>
          <a:p>
            <a:pPr algn="ctr"/>
            <a:r>
              <a:rPr lang="en-GB" sz="1400" dirty="0">
                <a:latin typeface="JW Godard" pitchFamily="2" charset="0"/>
                <a:ea typeface="Noto Mono" panose="020B0609030804020204" pitchFamily="49" charset="0"/>
                <a:cs typeface="Noto Mono" panose="020B0609030804020204" pitchFamily="49" charset="0"/>
              </a:rPr>
              <a:t>all flourishing is mutual</a:t>
            </a:r>
          </a:p>
          <a:p>
            <a:pPr algn="ctr"/>
            <a:r>
              <a:rPr lang="en-GB" sz="1200" dirty="0">
                <a:latin typeface="Noto Mono" panose="020B0609030804020204" pitchFamily="49" charset="0"/>
                <a:ea typeface="Noto Mono" panose="020B0609030804020204" pitchFamily="49" charset="0"/>
                <a:cs typeface="Noto Mono" panose="020B0609030804020204" pitchFamily="49" charset="0"/>
              </a:rPr>
              <a:t>- Robin Wall Kimmerer</a:t>
            </a:r>
          </a:p>
        </p:txBody>
      </p:sp>
      <p:sp>
        <p:nvSpPr>
          <p:cNvPr id="20" name="TextBox 19">
            <a:extLst>
              <a:ext uri="{FF2B5EF4-FFF2-40B4-BE49-F238E27FC236}">
                <a16:creationId xmlns:a16="http://schemas.microsoft.com/office/drawing/2014/main" id="{FC5C7F7F-7915-BCBE-39FE-4D1C58E1875A}"/>
              </a:ext>
            </a:extLst>
          </p:cNvPr>
          <p:cNvSpPr txBox="1"/>
          <p:nvPr/>
        </p:nvSpPr>
        <p:spPr>
          <a:xfrm>
            <a:off x="5457390" y="4251809"/>
            <a:ext cx="6732284" cy="1231106"/>
          </a:xfrm>
          <a:prstGeom prst="rect">
            <a:avLst/>
          </a:prstGeom>
          <a:noFill/>
        </p:spPr>
        <p:txBody>
          <a:bodyPr wrap="square">
            <a:spAutoFit/>
          </a:bodyPr>
          <a:lstStyle/>
          <a:p>
            <a:pPr algn="ctr">
              <a:defRPr/>
            </a:pPr>
            <a:endParaRPr lang="en-GB" sz="1800" dirty="0">
              <a:latin typeface="Noto Mono" panose="020B0609030804020204" pitchFamily="49" charset="0"/>
              <a:ea typeface="Noto Mono" panose="020B0609030804020204" pitchFamily="49" charset="0"/>
              <a:cs typeface="Noto Mono" panose="020B0609030804020204" pitchFamily="49" charset="0"/>
            </a:endParaRPr>
          </a:p>
          <a:p>
            <a:pPr lvl="0" algn="ctr">
              <a:defRPr/>
            </a:pPr>
            <a:r>
              <a:rPr lang="en-GB" sz="1400" dirty="0">
                <a:latin typeface="JW Godard" pitchFamily="2" charset="0"/>
                <a:ea typeface="Noto Mono" panose="020B0609030804020204" pitchFamily="49" charset="0"/>
                <a:cs typeface="Noto Mono" panose="020B0609030804020204" pitchFamily="49" charset="0"/>
              </a:rPr>
              <a:t>I can 100 percent promise that you learning</a:t>
            </a:r>
          </a:p>
          <a:p>
            <a:pPr lvl="0" algn="ctr">
              <a:defRPr/>
            </a:pPr>
            <a:r>
              <a:rPr lang="en-GB" sz="1400" dirty="0">
                <a:latin typeface="JW Godard" pitchFamily="2" charset="0"/>
                <a:ea typeface="Noto Mono" panose="020B0609030804020204" pitchFamily="49" charset="0"/>
                <a:cs typeface="Noto Mono" panose="020B0609030804020204" pitchFamily="49" charset="0"/>
              </a:rPr>
              <a:t>sign language is easier than </a:t>
            </a:r>
          </a:p>
          <a:p>
            <a:pPr lvl="0" algn="ctr">
              <a:defRPr/>
            </a:pPr>
            <a:r>
              <a:rPr lang="en-GB" sz="1400" dirty="0">
                <a:latin typeface="JW Godard" pitchFamily="2" charset="0"/>
                <a:ea typeface="Noto Mono" panose="020B0609030804020204" pitchFamily="49" charset="0"/>
                <a:cs typeface="Noto Mono" panose="020B0609030804020204" pitchFamily="49" charset="0"/>
              </a:rPr>
              <a:t>a deaf person learning to hear.</a:t>
            </a:r>
          </a:p>
          <a:p>
            <a:pPr lvl="0" algn="ctr">
              <a:defRPr/>
            </a:pPr>
            <a:r>
              <a:rPr lang="en-GB" sz="1200" dirty="0">
                <a:latin typeface="JW Godard" pitchFamily="2" charset="0"/>
                <a:ea typeface="Noto Mono" panose="020B0609030804020204" pitchFamily="49" charset="0"/>
                <a:cs typeface="Noto Mono" panose="020B0609030804020204" pitchFamily="49" charset="0"/>
              </a:rPr>
              <a:t>- </a:t>
            </a:r>
            <a:r>
              <a:rPr lang="en-GB" sz="1200" dirty="0">
                <a:latin typeface="Noto Mono" panose="020B0609030804020204" pitchFamily="49" charset="0"/>
                <a:ea typeface="Noto Mono" panose="020B0609030804020204" pitchFamily="49" charset="0"/>
                <a:cs typeface="Noto Mono" panose="020B0609030804020204" pitchFamily="49" charset="0"/>
              </a:rPr>
              <a:t>Christine Sun Kim referencing Sara Nović.</a:t>
            </a:r>
          </a:p>
        </p:txBody>
      </p:sp>
      <p:pic>
        <p:nvPicPr>
          <p:cNvPr id="24" name="Picture 23" descr="A piece of torn paper&#10;&#10;AI-generated content may be incorrect.">
            <a:extLst>
              <a:ext uri="{FF2B5EF4-FFF2-40B4-BE49-F238E27FC236}">
                <a16:creationId xmlns:a16="http://schemas.microsoft.com/office/drawing/2014/main" id="{7ADD6582-69C2-7689-8793-191F1840980B}"/>
              </a:ext>
            </a:extLst>
          </p:cNvPr>
          <p:cNvPicPr>
            <a:picLocks noChangeAspect="1"/>
          </p:cNvPicPr>
          <p:nvPr/>
        </p:nvPicPr>
        <p:blipFill>
          <a:blip r:embed="rId4"/>
          <a:stretch>
            <a:fillRect/>
          </a:stretch>
        </p:blipFill>
        <p:spPr>
          <a:xfrm rot="10800000">
            <a:off x="1821521" y="1764890"/>
            <a:ext cx="4057336" cy="2583587"/>
          </a:xfrm>
          <a:prstGeom prst="rect">
            <a:avLst/>
          </a:prstGeom>
        </p:spPr>
      </p:pic>
      <p:sp>
        <p:nvSpPr>
          <p:cNvPr id="25" name="TextBox 24">
            <a:extLst>
              <a:ext uri="{FF2B5EF4-FFF2-40B4-BE49-F238E27FC236}">
                <a16:creationId xmlns:a16="http://schemas.microsoft.com/office/drawing/2014/main" id="{364E7C98-F4B1-A685-6A75-ED9F2FF8A055}"/>
              </a:ext>
            </a:extLst>
          </p:cNvPr>
          <p:cNvSpPr txBox="1"/>
          <p:nvPr/>
        </p:nvSpPr>
        <p:spPr>
          <a:xfrm>
            <a:off x="2109116" y="2687352"/>
            <a:ext cx="3482143" cy="707886"/>
          </a:xfrm>
          <a:prstGeom prst="rect">
            <a:avLst/>
          </a:prstGeom>
          <a:noFill/>
        </p:spPr>
        <p:txBody>
          <a:bodyPr wrap="square">
            <a:spAutoFit/>
          </a:bodyPr>
          <a:lstStyle/>
          <a:p>
            <a:pPr algn="ctr">
              <a:defRPr/>
            </a:pPr>
            <a:r>
              <a:rPr lang="en-GB" sz="1400" dirty="0">
                <a:latin typeface="JW Godard" pitchFamily="2" charset="0"/>
                <a:ea typeface="Noto Mono" panose="020B0609030804020204" pitchFamily="49" charset="0"/>
                <a:cs typeface="Noto Mono" panose="020B0609030804020204" pitchFamily="49" charset="0"/>
              </a:rPr>
              <a:t>”non-indifference to the other” is the founding moment of selfhood</a:t>
            </a:r>
          </a:p>
          <a:p>
            <a:pPr algn="ctr">
              <a:defRPr/>
            </a:pPr>
            <a:r>
              <a:rPr lang="en-GB" sz="1200" dirty="0">
                <a:latin typeface="JW Godard" pitchFamily="2" charset="0"/>
                <a:ea typeface="Noto Mono" panose="020B0609030804020204" pitchFamily="49" charset="0"/>
                <a:cs typeface="Noto Mono" panose="020B0609030804020204" pitchFamily="49" charset="0"/>
              </a:rPr>
              <a:t>- </a:t>
            </a:r>
            <a:r>
              <a:rPr lang="en-GB" sz="1200" dirty="0">
                <a:latin typeface="Noto Mono" panose="020B0609030804020204" pitchFamily="49" charset="0"/>
                <a:ea typeface="Noto Mono" panose="020B0609030804020204" pitchFamily="49" charset="0"/>
                <a:cs typeface="Noto Mono" panose="020B0609030804020204" pitchFamily="49" charset="0"/>
              </a:rPr>
              <a:t>Michael Renov</a:t>
            </a:r>
          </a:p>
        </p:txBody>
      </p:sp>
      <p:pic>
        <p:nvPicPr>
          <p:cNvPr id="26" name="Picture 25" descr="A piece of paper with a black background&#10;&#10;AI-generated content may be incorrect.">
            <a:extLst>
              <a:ext uri="{FF2B5EF4-FFF2-40B4-BE49-F238E27FC236}">
                <a16:creationId xmlns:a16="http://schemas.microsoft.com/office/drawing/2014/main" id="{B0E4F63C-DF7F-D348-54C0-C1715D1C906E}"/>
              </a:ext>
            </a:extLst>
          </p:cNvPr>
          <p:cNvPicPr>
            <a:picLocks noChangeAspect="1"/>
          </p:cNvPicPr>
          <p:nvPr/>
        </p:nvPicPr>
        <p:blipFill>
          <a:blip r:embed="rId5">
            <a:alphaModFix amt="95000"/>
            <a:extLst>
              <a:ext uri="{BEBA8EAE-BF5A-486C-A8C5-ECC9F3942E4B}">
                <a14:imgProps xmlns:a14="http://schemas.microsoft.com/office/drawing/2010/main">
                  <a14:imgLayer r:embed="rId6">
                    <a14:imgEffect>
                      <a14:saturation sat="160000"/>
                    </a14:imgEffect>
                  </a14:imgLayer>
                </a14:imgProps>
              </a:ext>
            </a:extLst>
          </a:blip>
          <a:stretch>
            <a:fillRect/>
          </a:stretch>
        </p:blipFill>
        <p:spPr>
          <a:xfrm rot="21284824">
            <a:off x="4173172" y="-226885"/>
            <a:ext cx="3678090" cy="1528010"/>
          </a:xfrm>
          <a:prstGeom prst="rect">
            <a:avLst/>
          </a:prstGeom>
          <a:effectLst>
            <a:outerShdw blurRad="50800" dist="50800" dir="5400000" algn="ctr" rotWithShape="0">
              <a:srgbClr val="000000">
                <a:alpha val="5740"/>
              </a:srgbClr>
            </a:outerShdw>
          </a:effectLst>
        </p:spPr>
      </p:pic>
      <p:sp>
        <p:nvSpPr>
          <p:cNvPr id="28" name="TextBox 27">
            <a:extLst>
              <a:ext uri="{FF2B5EF4-FFF2-40B4-BE49-F238E27FC236}">
                <a16:creationId xmlns:a16="http://schemas.microsoft.com/office/drawing/2014/main" id="{0B9C581C-D897-9228-F7A7-B5D29F613F5A}"/>
              </a:ext>
            </a:extLst>
          </p:cNvPr>
          <p:cNvSpPr txBox="1"/>
          <p:nvPr/>
        </p:nvSpPr>
        <p:spPr>
          <a:xfrm>
            <a:off x="2468102" y="260215"/>
            <a:ext cx="7031736" cy="461665"/>
          </a:xfrm>
          <a:prstGeom prst="rect">
            <a:avLst/>
          </a:prstGeom>
          <a:noFill/>
        </p:spPr>
        <p:txBody>
          <a:bodyPr wrap="square">
            <a:spAutoFit/>
          </a:bodyPr>
          <a:lstStyle/>
          <a:p>
            <a:pPr algn="ctr"/>
            <a:r>
              <a:rPr lang="en-GB" sz="2400" b="1" dirty="0">
                <a:latin typeface="JW Godard" pitchFamily="2" charset="0"/>
                <a:ea typeface="KaiTi" panose="02010609060101010101" pitchFamily="49" charset="-122"/>
                <a:cs typeface="Noto Mono" panose="020B0609030804020204" pitchFamily="49" charset="0"/>
              </a:rPr>
              <a:t>Key References</a:t>
            </a:r>
            <a:endParaRPr lang="en-US" sz="2400" dirty="0"/>
          </a:p>
        </p:txBody>
      </p:sp>
      <p:pic>
        <p:nvPicPr>
          <p:cNvPr id="22" name="Picture 21" descr="A piece of torn paper&#10;&#10;AI-generated content may be incorrect.">
            <a:extLst>
              <a:ext uri="{FF2B5EF4-FFF2-40B4-BE49-F238E27FC236}">
                <a16:creationId xmlns:a16="http://schemas.microsoft.com/office/drawing/2014/main" id="{B914310D-095C-825C-B9D9-94062A055D8D}"/>
              </a:ext>
            </a:extLst>
          </p:cNvPr>
          <p:cNvPicPr>
            <a:picLocks noChangeAspect="1"/>
          </p:cNvPicPr>
          <p:nvPr/>
        </p:nvPicPr>
        <p:blipFill>
          <a:blip r:embed="rId4"/>
          <a:stretch>
            <a:fillRect/>
          </a:stretch>
        </p:blipFill>
        <p:spPr>
          <a:xfrm rot="10800000">
            <a:off x="0" y="3915103"/>
            <a:ext cx="4980078" cy="3171161"/>
          </a:xfrm>
          <a:prstGeom prst="rect">
            <a:avLst/>
          </a:prstGeom>
        </p:spPr>
      </p:pic>
      <p:sp>
        <p:nvSpPr>
          <p:cNvPr id="18" name="TextBox 17">
            <a:extLst>
              <a:ext uri="{FF2B5EF4-FFF2-40B4-BE49-F238E27FC236}">
                <a16:creationId xmlns:a16="http://schemas.microsoft.com/office/drawing/2014/main" id="{CD49A858-84A4-BEE7-39ED-C3DCDA431DFE}"/>
              </a:ext>
            </a:extLst>
          </p:cNvPr>
          <p:cNvSpPr txBox="1"/>
          <p:nvPr/>
        </p:nvSpPr>
        <p:spPr>
          <a:xfrm>
            <a:off x="328308" y="5160459"/>
            <a:ext cx="4274072" cy="707886"/>
          </a:xfrm>
          <a:prstGeom prst="rect">
            <a:avLst/>
          </a:prstGeom>
          <a:noFill/>
        </p:spPr>
        <p:txBody>
          <a:bodyPr wrap="square">
            <a:spAutoFit/>
          </a:bodyPr>
          <a:lstStyle/>
          <a:p>
            <a:pPr algn="ctr">
              <a:defRPr/>
            </a:pPr>
            <a:r>
              <a:rPr lang="en-GB" sz="1400" dirty="0">
                <a:latin typeface="JW Godard" pitchFamily="2" charset="0"/>
                <a:ea typeface="Noto Mono" panose="020B0609030804020204" pitchFamily="49" charset="0"/>
                <a:cs typeface="Noto Mono" panose="020B0609030804020204" pitchFamily="49" charset="0"/>
              </a:rPr>
              <a:t>what is the hardest for some, does not even exist for others.</a:t>
            </a:r>
          </a:p>
          <a:p>
            <a:pPr algn="ctr">
              <a:defRPr/>
            </a:pPr>
            <a:r>
              <a:rPr lang="en-GB" sz="1200" dirty="0">
                <a:latin typeface="JW Godard" pitchFamily="2" charset="0"/>
                <a:ea typeface="Noto Mono" panose="020B0609030804020204" pitchFamily="49" charset="0"/>
                <a:cs typeface="Noto Mono" panose="020B0609030804020204" pitchFamily="49" charset="0"/>
              </a:rPr>
              <a:t>- </a:t>
            </a:r>
            <a:r>
              <a:rPr lang="en-GB" sz="1200" dirty="0">
                <a:latin typeface="Noto Mono" panose="020B0609030804020204" pitchFamily="49" charset="0"/>
                <a:ea typeface="Noto Mono" panose="020B0609030804020204" pitchFamily="49" charset="0"/>
                <a:cs typeface="Noto Mono" panose="020B0609030804020204" pitchFamily="49" charset="0"/>
              </a:rPr>
              <a:t>Sara Ahmed </a:t>
            </a:r>
          </a:p>
        </p:txBody>
      </p:sp>
    </p:spTree>
    <p:extLst>
      <p:ext uri="{BB962C8B-B14F-4D97-AF65-F5344CB8AC3E}">
        <p14:creationId xmlns:p14="http://schemas.microsoft.com/office/powerpoint/2010/main" val="233256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2A63A-DCF3-B5D9-EBCC-5C765930510C}"/>
            </a:ext>
          </a:extLst>
        </p:cNvPr>
        <p:cNvGrpSpPr/>
        <p:nvPr/>
      </p:nvGrpSpPr>
      <p:grpSpPr>
        <a:xfrm>
          <a:off x="0" y="0"/>
          <a:ext cx="0" cy="0"/>
          <a:chOff x="0" y="0"/>
          <a:chExt cx="0" cy="0"/>
        </a:xfrm>
      </p:grpSpPr>
      <p:pic>
        <p:nvPicPr>
          <p:cNvPr id="6" name="Picture 5" descr="Close-up of wrapped package">
            <a:extLst>
              <a:ext uri="{FF2B5EF4-FFF2-40B4-BE49-F238E27FC236}">
                <a16:creationId xmlns:a16="http://schemas.microsoft.com/office/drawing/2014/main" id="{F8404BCC-FB30-F4CA-25E6-9CA44B72C780}"/>
              </a:ext>
            </a:extLst>
          </p:cNvPr>
          <p:cNvPicPr>
            <a:picLocks noChangeAspect="1"/>
          </p:cNvPicPr>
          <p:nvPr/>
        </p:nvPicPr>
        <p:blipFill>
          <a:blip r:embed="rId3">
            <a:alphaModFix amt="87000"/>
          </a:blip>
          <a:srcRect l="7306" t="45821" r="46012" b="8003"/>
          <a:stretch>
            <a:fillRect/>
          </a:stretch>
        </p:blipFill>
        <p:spPr>
          <a:xfrm rot="10800000">
            <a:off x="-2" y="-1"/>
            <a:ext cx="12192002" cy="6857998"/>
          </a:xfrm>
          <a:prstGeom prst="rect">
            <a:avLst/>
          </a:prstGeom>
        </p:spPr>
      </p:pic>
      <p:pic>
        <p:nvPicPr>
          <p:cNvPr id="4" name="Picture 3" descr="A piece of torn paper&#10;&#10;AI-generated content may be incorrect.">
            <a:extLst>
              <a:ext uri="{FF2B5EF4-FFF2-40B4-BE49-F238E27FC236}">
                <a16:creationId xmlns:a16="http://schemas.microsoft.com/office/drawing/2014/main" id="{4260D163-86A1-4ADE-F0EB-4447D8EFB2D2}"/>
              </a:ext>
            </a:extLst>
          </p:cNvPr>
          <p:cNvPicPr>
            <a:picLocks noChangeAspect="1"/>
          </p:cNvPicPr>
          <p:nvPr/>
        </p:nvPicPr>
        <p:blipFill>
          <a:blip r:embed="rId4"/>
          <a:stretch>
            <a:fillRect/>
          </a:stretch>
        </p:blipFill>
        <p:spPr>
          <a:xfrm>
            <a:off x="-761873" y="-25936"/>
            <a:ext cx="4242555" cy="1521602"/>
          </a:xfrm>
          <a:prstGeom prst="rect">
            <a:avLst/>
          </a:prstGeom>
          <a:effectLst>
            <a:outerShdw blurRad="50800" dist="50800" dir="5400000" algn="ctr" rotWithShape="0">
              <a:srgbClr val="000000">
                <a:alpha val="16167"/>
              </a:srgbClr>
            </a:outerShdw>
          </a:effectLst>
        </p:spPr>
      </p:pic>
      <p:sp>
        <p:nvSpPr>
          <p:cNvPr id="7" name="Title 6">
            <a:extLst>
              <a:ext uri="{FF2B5EF4-FFF2-40B4-BE49-F238E27FC236}">
                <a16:creationId xmlns:a16="http://schemas.microsoft.com/office/drawing/2014/main" id="{64C64C4C-F861-397C-12C6-135463CBA6CA}"/>
              </a:ext>
            </a:extLst>
          </p:cNvPr>
          <p:cNvSpPr>
            <a:spLocks noGrp="1"/>
          </p:cNvSpPr>
          <p:nvPr>
            <p:ph type="ctrTitle"/>
          </p:nvPr>
        </p:nvSpPr>
        <p:spPr>
          <a:xfrm>
            <a:off x="-3212595" y="250823"/>
            <a:ext cx="9144000" cy="657652"/>
          </a:xfrm>
        </p:spPr>
        <p:txBody>
          <a:bodyPr>
            <a:normAutofit/>
          </a:bodyPr>
          <a:lstStyle/>
          <a:p>
            <a:r>
              <a:rPr lang="en-US" sz="2400" dirty="0">
                <a:latin typeface="JW Godard" pitchFamily="2" charset="0"/>
              </a:rPr>
              <a:t>Rationale</a:t>
            </a:r>
          </a:p>
        </p:txBody>
      </p:sp>
      <p:pic>
        <p:nvPicPr>
          <p:cNvPr id="8" name="Picture 7" descr="A piece of paper on a black background&#10;&#10;AI-generated content may be incorrect.">
            <a:extLst>
              <a:ext uri="{FF2B5EF4-FFF2-40B4-BE49-F238E27FC236}">
                <a16:creationId xmlns:a16="http://schemas.microsoft.com/office/drawing/2014/main" id="{14C4726F-C9EA-3C0F-7D8E-ED08C12C8E08}"/>
              </a:ext>
            </a:extLst>
          </p:cNvPr>
          <p:cNvPicPr>
            <a:picLocks noChangeAspect="1"/>
          </p:cNvPicPr>
          <p:nvPr/>
        </p:nvPicPr>
        <p:blipFill>
          <a:blip r:embed="rId5"/>
          <a:srcRect l="14669" r="64125"/>
          <a:stretch>
            <a:fillRect/>
          </a:stretch>
        </p:blipFill>
        <p:spPr>
          <a:xfrm rot="5400000">
            <a:off x="-971956" y="491993"/>
            <a:ext cx="7791436" cy="7822616"/>
          </a:xfrm>
          <a:prstGeom prst="rect">
            <a:avLst/>
          </a:prstGeom>
          <a:effectLst>
            <a:outerShdw blurRad="50800" dist="50800" dir="5400000" algn="ctr" rotWithShape="0">
              <a:srgbClr val="000000">
                <a:alpha val="18756"/>
              </a:srgbClr>
            </a:outerShdw>
          </a:effectLst>
        </p:spPr>
      </p:pic>
      <p:sp>
        <p:nvSpPr>
          <p:cNvPr id="2" name="TextBox 1">
            <a:extLst>
              <a:ext uri="{FF2B5EF4-FFF2-40B4-BE49-F238E27FC236}">
                <a16:creationId xmlns:a16="http://schemas.microsoft.com/office/drawing/2014/main" id="{AFEA6877-E3F9-A6BE-4329-5DF19655AC0F}"/>
              </a:ext>
            </a:extLst>
          </p:cNvPr>
          <p:cNvSpPr txBox="1"/>
          <p:nvPr/>
        </p:nvSpPr>
        <p:spPr>
          <a:xfrm>
            <a:off x="392534" y="2431965"/>
            <a:ext cx="4944237" cy="3403570"/>
          </a:xfrm>
          <a:prstGeom prst="rect">
            <a:avLst/>
          </a:prstGeom>
          <a:noFill/>
        </p:spPr>
        <p:txBody>
          <a:bodyPr wrap="square" rtlCol="0">
            <a:spAutoFit/>
          </a:bodyPr>
          <a:lstStyle/>
          <a:p>
            <a:endParaRPr lang="en-GB" sz="1400" dirty="0">
              <a:latin typeface="Noto Mono" panose="020B0609030804020204" pitchFamily="49" charset="0"/>
              <a:ea typeface="Noto Mono" panose="020B0609030804020204" pitchFamily="49" charset="0"/>
              <a:cs typeface="Noto Mono" panose="020B0609030804020204" pitchFamily="49" charset="0"/>
            </a:endParaRPr>
          </a:p>
          <a:p>
            <a:pPr marL="285750" indent="-285750">
              <a:buFontTx/>
              <a:buChar char="-"/>
            </a:pPr>
            <a:r>
              <a:rPr lang="en-GB" sz="1400" dirty="0">
                <a:latin typeface="Noto Mono" panose="020B0609030804020204" pitchFamily="49" charset="0"/>
                <a:ea typeface="Noto Mono" panose="020B0609030804020204" pitchFamily="49" charset="0"/>
                <a:cs typeface="Noto Mono" panose="020B0609030804020204" pitchFamily="49" charset="0"/>
              </a:rPr>
              <a:t>Need for a more </a:t>
            </a:r>
            <a:r>
              <a:rPr lang="en-GB" sz="1400" b="1" dirty="0">
                <a:latin typeface="Noto Mono" panose="020B0609030804020204" pitchFamily="49" charset="0"/>
                <a:ea typeface="Noto Mono" panose="020B0609030804020204" pitchFamily="49" charset="0"/>
                <a:cs typeface="Noto Mono" panose="020B0609030804020204" pitchFamily="49" charset="0"/>
              </a:rPr>
              <a:t>inclusive filmmaking </a:t>
            </a:r>
            <a:r>
              <a:rPr lang="en-GB" sz="1400" dirty="0">
                <a:latin typeface="Noto Mono" panose="020B0609030804020204" pitchFamily="49" charset="0"/>
                <a:ea typeface="Noto Mono" panose="020B0609030804020204" pitchFamily="49" charset="0"/>
                <a:cs typeface="Noto Mono" panose="020B0609030804020204" pitchFamily="49" charset="0"/>
              </a:rPr>
              <a:t>culture</a:t>
            </a:r>
            <a:r>
              <a:rPr lang="en-GB" sz="1400" b="1" dirty="0">
                <a:latin typeface="Noto Mono" panose="020B0609030804020204" pitchFamily="49" charset="0"/>
                <a:ea typeface="Noto Mono" panose="020B0609030804020204" pitchFamily="49" charset="0"/>
                <a:cs typeface="Noto Mono" panose="020B0609030804020204" pitchFamily="49" charset="0"/>
              </a:rPr>
              <a:t> </a:t>
            </a:r>
            <a:r>
              <a:rPr lang="en-GB" sz="1400" dirty="0">
                <a:latin typeface="Noto Mono" panose="020B0609030804020204" pitchFamily="49" charset="0"/>
                <a:ea typeface="Noto Mono" panose="020B0609030804020204" pitchFamily="49" charset="0"/>
                <a:cs typeface="Noto Mono" panose="020B0609030804020204" pitchFamily="49" charset="0"/>
              </a:rPr>
              <a:t>on MA Performance: Screen.</a:t>
            </a:r>
          </a:p>
          <a:p>
            <a:pPr lvl="0" eaLnBrk="0" fontAlgn="base" hangingPunct="0">
              <a:spcBef>
                <a:spcPct val="0"/>
              </a:spcBef>
              <a:spcAft>
                <a:spcPct val="0"/>
              </a:spcAft>
            </a:pPr>
            <a:endParaRPr lang="en-GB" sz="1400" dirty="0">
              <a:latin typeface="Noto Mono" panose="020B0609030804020204" pitchFamily="49" charset="0"/>
              <a:ea typeface="Noto Mono" panose="020B0609030804020204" pitchFamily="49" charset="0"/>
              <a:cs typeface="Noto Mono" panose="020B0609030804020204" pitchFamily="49" charset="0"/>
            </a:endParaRPr>
          </a:p>
          <a:p>
            <a:pPr marL="285750" lvl="0" indent="-285750" eaLnBrk="0" fontAlgn="base" hangingPunct="0">
              <a:spcBef>
                <a:spcPct val="0"/>
              </a:spcBef>
              <a:spcAft>
                <a:spcPct val="0"/>
              </a:spcAft>
              <a:buFontTx/>
              <a:buChar char="-"/>
            </a:pPr>
            <a:r>
              <a:rPr lang="en-US" altLang="en-US" sz="1400" dirty="0">
                <a:latin typeface="Noto Mono" panose="020B0609030804020204" pitchFamily="49" charset="0"/>
                <a:ea typeface="Noto Mono" panose="020B0609030804020204" pitchFamily="49" charset="0"/>
                <a:cs typeface="Noto Mono" panose="020B0609030804020204" pitchFamily="49" charset="0"/>
              </a:rPr>
              <a:t>Need for a </a:t>
            </a:r>
            <a:r>
              <a:rPr lang="en-US" altLang="en-US" sz="1400" b="1" dirty="0">
                <a:latin typeface="Noto Mono" panose="020B0609030804020204" pitchFamily="49" charset="0"/>
                <a:ea typeface="Noto Mono" panose="020B0609030804020204" pitchFamily="49" charset="0"/>
                <a:cs typeface="Noto Mono" panose="020B0609030804020204" pitchFamily="49" charset="0"/>
              </a:rPr>
              <a:t>culture of care, anti-racism, and accountability </a:t>
            </a:r>
            <a:r>
              <a:rPr lang="en-US" altLang="en-US" sz="1400" dirty="0">
                <a:latin typeface="Noto Mono" panose="020B0609030804020204" pitchFamily="49" charset="0"/>
                <a:ea typeface="Noto Mono" panose="020B0609030804020204" pitchFamily="49" charset="0"/>
                <a:cs typeface="Noto Mono" panose="020B0609030804020204" pitchFamily="49" charset="0"/>
              </a:rPr>
              <a:t>in HE.</a:t>
            </a:r>
          </a:p>
          <a:p>
            <a:pPr marL="285750" lvl="0" indent="-285750" eaLnBrk="0" fontAlgn="base" hangingPunct="0">
              <a:spcBef>
                <a:spcPct val="0"/>
              </a:spcBef>
              <a:spcAft>
                <a:spcPct val="0"/>
              </a:spcAft>
              <a:buFontTx/>
              <a:buChar char="-"/>
            </a:pPr>
            <a:endParaRPr lang="en-US" altLang="en-US" sz="1400" dirty="0">
              <a:latin typeface="Noto Mono" panose="020B0609030804020204" pitchFamily="49" charset="0"/>
              <a:ea typeface="Noto Mono" panose="020B0609030804020204" pitchFamily="49" charset="0"/>
              <a:cs typeface="Noto Mono" panose="020B0609030804020204" pitchFamily="49" charset="0"/>
            </a:endParaRPr>
          </a:p>
          <a:p>
            <a:pPr marL="285750" indent="-285750" eaLnBrk="0" fontAlgn="base" hangingPunct="0">
              <a:spcBef>
                <a:spcPct val="0"/>
              </a:spcBef>
              <a:spcAft>
                <a:spcPct val="0"/>
              </a:spcAft>
              <a:buFontTx/>
              <a:buChar char="-"/>
            </a:pPr>
            <a:r>
              <a:rPr lang="en-GB" sz="1400" dirty="0">
                <a:latin typeface="Noto Mono" panose="020B0609030804020204" pitchFamily="49" charset="0"/>
                <a:ea typeface="Noto Mono" panose="020B0609030804020204" pitchFamily="49" charset="0"/>
                <a:cs typeface="Noto Mono" panose="020B0609030804020204" pitchFamily="49" charset="0"/>
              </a:rPr>
              <a:t>Embedding </a:t>
            </a:r>
            <a:r>
              <a:rPr lang="en-GB" sz="1400" b="1" dirty="0">
                <a:latin typeface="Noto Mono" panose="020B0609030804020204" pitchFamily="49" charset="0"/>
                <a:ea typeface="Noto Mono" panose="020B0609030804020204" pitchFamily="49" charset="0"/>
                <a:cs typeface="Noto Mono" panose="020B0609030804020204" pitchFamily="49" charset="0"/>
              </a:rPr>
              <a:t>critical reflection and ethical practices</a:t>
            </a:r>
            <a:r>
              <a:rPr lang="en-GB" sz="1400" dirty="0">
                <a:latin typeface="Noto Mono" panose="020B0609030804020204" pitchFamily="49" charset="0"/>
                <a:ea typeface="Noto Mono" panose="020B0609030804020204" pitchFamily="49" charset="0"/>
                <a:cs typeface="Noto Mono" panose="020B0609030804020204" pitchFamily="49" charset="0"/>
              </a:rPr>
              <a:t>.</a:t>
            </a:r>
          </a:p>
          <a:p>
            <a:pPr lvl="0" eaLnBrk="0" fontAlgn="base" hangingPunct="0">
              <a:spcBef>
                <a:spcPct val="0"/>
              </a:spcBef>
              <a:spcAft>
                <a:spcPct val="0"/>
              </a:spcAft>
            </a:pPr>
            <a:endParaRPr lang="en-US" altLang="en-US" sz="1400" dirty="0">
              <a:latin typeface="Noto Mono" panose="020B0609030804020204" pitchFamily="49" charset="0"/>
              <a:ea typeface="Noto Mono" panose="020B0609030804020204" pitchFamily="49" charset="0"/>
              <a:cs typeface="Noto Mono" panose="020B0609030804020204" pitchFamily="49" charset="0"/>
            </a:endParaRPr>
          </a:p>
          <a:p>
            <a:pPr lvl="0" eaLnBrk="0" fontAlgn="base" hangingPunct="0">
              <a:spcBef>
                <a:spcPct val="0"/>
              </a:spcBef>
              <a:spcAft>
                <a:spcPct val="0"/>
              </a:spcAft>
            </a:pPr>
            <a:r>
              <a:rPr lang="en-US" altLang="en-US" sz="1400" dirty="0">
                <a:latin typeface="Noto Mono" panose="020B0609030804020204" pitchFamily="49" charset="0"/>
                <a:ea typeface="Noto Mono" panose="020B0609030804020204" pitchFamily="49" charset="0"/>
                <a:cs typeface="Noto Mono" panose="020B0609030804020204" pitchFamily="49" charset="0"/>
              </a:rPr>
              <a:t>- </a:t>
            </a:r>
            <a:r>
              <a:rPr lang="en-US" altLang="en-US" sz="1400" b="1" dirty="0">
                <a:latin typeface="Noto Mono" panose="020B0609030804020204" pitchFamily="49" charset="0"/>
                <a:ea typeface="Noto Mono" panose="020B0609030804020204" pitchFamily="49" charset="0"/>
                <a:cs typeface="Noto Mono" panose="020B0609030804020204" pitchFamily="49" charset="0"/>
              </a:rPr>
              <a:t>Manifesto-making</a:t>
            </a:r>
            <a:r>
              <a:rPr lang="en-US" altLang="en-US" sz="1400" dirty="0">
                <a:latin typeface="Noto Mono" panose="020B0609030804020204" pitchFamily="49" charset="0"/>
                <a:ea typeface="Noto Mono" panose="020B0609030804020204" pitchFamily="49" charset="0"/>
                <a:cs typeface="Noto Mono" panose="020B0609030804020204" pitchFamily="49" charset="0"/>
              </a:rPr>
              <a:t> as a reflective tool that </a:t>
            </a:r>
            <a:r>
              <a:rPr lang="en-US" altLang="en-US" sz="1400" b="1" dirty="0">
                <a:latin typeface="Noto Mono" panose="020B0609030804020204" pitchFamily="49" charset="0"/>
                <a:ea typeface="Noto Mono" panose="020B0609030804020204" pitchFamily="49" charset="0"/>
                <a:cs typeface="Noto Mono" panose="020B0609030804020204" pitchFamily="49" charset="0"/>
              </a:rPr>
              <a:t>confronts exclusionary norms</a:t>
            </a:r>
            <a:r>
              <a:rPr lang="en-US" altLang="en-US" sz="1400" dirty="0">
                <a:latin typeface="Noto Mono" panose="020B0609030804020204" pitchFamily="49" charset="0"/>
                <a:ea typeface="Noto Mono" panose="020B0609030804020204" pitchFamily="49" charset="0"/>
                <a:cs typeface="Noto Mono" panose="020B0609030804020204" pitchFamily="49" charset="0"/>
              </a:rPr>
              <a:t>. </a:t>
            </a:r>
          </a:p>
          <a:p>
            <a:pPr lvl="0" eaLnBrk="0" fontAlgn="base" hangingPunct="0">
              <a:spcBef>
                <a:spcPct val="0"/>
              </a:spcBef>
              <a:spcAft>
                <a:spcPct val="0"/>
              </a:spcAft>
            </a:pPr>
            <a:endParaRPr lang="en-US" altLang="en-US" sz="1400" dirty="0">
              <a:latin typeface="Noto Mono" panose="020B0609030804020204" pitchFamily="49" charset="0"/>
              <a:ea typeface="Noto Mono" panose="020B0609030804020204" pitchFamily="49" charset="0"/>
              <a:cs typeface="Noto Mono" panose="020B0609030804020204" pitchFamily="49" charset="0"/>
            </a:endParaRPr>
          </a:p>
          <a:p>
            <a:pPr lvl="0" eaLnBrk="0" fontAlgn="base" hangingPunct="0">
              <a:spcBef>
                <a:spcPct val="0"/>
              </a:spcBef>
              <a:spcAft>
                <a:spcPct val="0"/>
              </a:spcAft>
            </a:pPr>
            <a:r>
              <a:rPr lang="en-US" altLang="en-US" sz="1400" dirty="0">
                <a:latin typeface="Noto Mono" panose="020B0609030804020204" pitchFamily="49" charset="0"/>
                <a:ea typeface="Noto Mono" panose="020B0609030804020204" pitchFamily="49" charset="0"/>
                <a:cs typeface="Noto Mono" panose="020B0609030804020204" pitchFamily="49" charset="0"/>
              </a:rPr>
              <a:t>- Supports </a:t>
            </a:r>
            <a:r>
              <a:rPr lang="en-US" altLang="en-US" sz="1400" b="1" dirty="0">
                <a:latin typeface="Noto Mono" panose="020B0609030804020204" pitchFamily="49" charset="0"/>
                <a:ea typeface="Noto Mono" panose="020B0609030804020204" pitchFamily="49" charset="0"/>
                <a:cs typeface="Noto Mono" panose="020B0609030804020204" pitchFamily="49" charset="0"/>
              </a:rPr>
              <a:t>critical thinking and reflexivity </a:t>
            </a:r>
            <a:r>
              <a:rPr lang="en-US" altLang="en-US" sz="1400" dirty="0">
                <a:latin typeface="Noto Mono" panose="020B0609030804020204" pitchFamily="49" charset="0"/>
                <a:ea typeface="Noto Mono" panose="020B0609030804020204" pitchFamily="49" charset="0"/>
                <a:cs typeface="Noto Mono" panose="020B0609030804020204" pitchFamily="49" charset="0"/>
              </a:rPr>
              <a:t>on social and ethical </a:t>
            </a:r>
            <a:r>
              <a:rPr lang="en-GB" altLang="en-US" sz="1400" dirty="0">
                <a:latin typeface="Noto Mono" panose="020B0609030804020204" pitchFamily="49" charset="0"/>
                <a:ea typeface="Noto Mono" panose="020B0609030804020204" pitchFamily="49" charset="0"/>
                <a:cs typeface="Noto Mono" panose="020B0609030804020204" pitchFamily="49" charset="0"/>
              </a:rPr>
              <a:t>issues.</a:t>
            </a:r>
            <a:endParaRPr lang="en-US" altLang="en-US" sz="1400" dirty="0">
              <a:latin typeface="Noto Mono" panose="020B0609030804020204" pitchFamily="49" charset="0"/>
              <a:ea typeface="Noto Mono" panose="020B0609030804020204" pitchFamily="49" charset="0"/>
              <a:cs typeface="Noto Mono" panose="020B0609030804020204" pitchFamily="49" charset="0"/>
            </a:endParaRPr>
          </a:p>
        </p:txBody>
      </p:sp>
      <p:pic>
        <p:nvPicPr>
          <p:cNvPr id="20" name="Picture 19">
            <a:extLst>
              <a:ext uri="{FF2B5EF4-FFF2-40B4-BE49-F238E27FC236}">
                <a16:creationId xmlns:a16="http://schemas.microsoft.com/office/drawing/2014/main" id="{543E4529-F810-270C-1D9E-E3712230D1CD}"/>
              </a:ext>
            </a:extLst>
          </p:cNvPr>
          <p:cNvPicPr>
            <a:picLocks noChangeAspect="1"/>
          </p:cNvPicPr>
          <p:nvPr/>
        </p:nvPicPr>
        <p:blipFill>
          <a:blip r:embed="rId6"/>
          <a:stretch>
            <a:fillRect/>
          </a:stretch>
        </p:blipFill>
        <p:spPr>
          <a:xfrm>
            <a:off x="5897892" y="3152665"/>
            <a:ext cx="2582781" cy="3877023"/>
          </a:xfrm>
          <a:prstGeom prst="rect">
            <a:avLst/>
          </a:prstGeom>
          <a:effectLst>
            <a:outerShdw blurRad="50800" dist="50800" dir="5400000" algn="ctr" rotWithShape="0">
              <a:srgbClr val="000000">
                <a:alpha val="40791"/>
              </a:srgbClr>
            </a:outerShdw>
          </a:effectLst>
        </p:spPr>
      </p:pic>
      <p:pic>
        <p:nvPicPr>
          <p:cNvPr id="21" name="Picture 20" descr="A black and white drawing of a message&#10;&#10;AI-generated content may be incorrect.">
            <a:extLst>
              <a:ext uri="{FF2B5EF4-FFF2-40B4-BE49-F238E27FC236}">
                <a16:creationId xmlns:a16="http://schemas.microsoft.com/office/drawing/2014/main" id="{FF8E675F-AA21-469B-4A69-25263909515B}"/>
              </a:ext>
            </a:extLst>
          </p:cNvPr>
          <p:cNvPicPr>
            <a:picLocks noChangeAspect="1"/>
          </p:cNvPicPr>
          <p:nvPr/>
        </p:nvPicPr>
        <p:blipFill>
          <a:blip r:embed="rId7"/>
          <a:stretch>
            <a:fillRect/>
          </a:stretch>
        </p:blipFill>
        <p:spPr>
          <a:xfrm>
            <a:off x="5768698" y="79133"/>
            <a:ext cx="2841171" cy="2833065"/>
          </a:xfrm>
          <a:prstGeom prst="rect">
            <a:avLst/>
          </a:prstGeom>
          <a:effectLst>
            <a:outerShdw blurRad="50800" dist="50800" dir="5400000" algn="ctr" rotWithShape="0">
              <a:srgbClr val="000000">
                <a:alpha val="41000"/>
              </a:srgbClr>
            </a:outerShdw>
          </a:effectLst>
        </p:spPr>
      </p:pic>
      <p:pic>
        <p:nvPicPr>
          <p:cNvPr id="22" name="Picture 21">
            <a:extLst>
              <a:ext uri="{FF2B5EF4-FFF2-40B4-BE49-F238E27FC236}">
                <a16:creationId xmlns:a16="http://schemas.microsoft.com/office/drawing/2014/main" id="{0A0B10D7-4CDF-5BDD-BF6E-9A9B92FCF2B8}"/>
              </a:ext>
            </a:extLst>
          </p:cNvPr>
          <p:cNvPicPr>
            <a:picLocks noChangeAspect="1"/>
          </p:cNvPicPr>
          <p:nvPr/>
        </p:nvPicPr>
        <p:blipFill>
          <a:blip r:embed="rId8"/>
          <a:stretch>
            <a:fillRect/>
          </a:stretch>
        </p:blipFill>
        <p:spPr>
          <a:xfrm>
            <a:off x="8980348" y="92980"/>
            <a:ext cx="2841172" cy="3562829"/>
          </a:xfrm>
          <a:prstGeom prst="rect">
            <a:avLst/>
          </a:prstGeom>
          <a:effectLst>
            <a:outerShdw blurRad="50800" dist="50800" dir="5400000" algn="ctr" rotWithShape="0">
              <a:srgbClr val="000000">
                <a:alpha val="41000"/>
              </a:srgbClr>
            </a:outerShdw>
          </a:effectLst>
        </p:spPr>
      </p:pic>
      <p:pic>
        <p:nvPicPr>
          <p:cNvPr id="24" name="Picture 23" descr="A poster of a movie about gorillas&#10;&#10;AI-generated content may be incorrect.">
            <a:extLst>
              <a:ext uri="{FF2B5EF4-FFF2-40B4-BE49-F238E27FC236}">
                <a16:creationId xmlns:a16="http://schemas.microsoft.com/office/drawing/2014/main" id="{DF03FEEC-0695-4DE3-FE6F-433CCCCF50FC}"/>
              </a:ext>
            </a:extLst>
          </p:cNvPr>
          <p:cNvPicPr>
            <a:picLocks noChangeAspect="1"/>
          </p:cNvPicPr>
          <p:nvPr/>
        </p:nvPicPr>
        <p:blipFill>
          <a:blip r:embed="rId9"/>
          <a:stretch>
            <a:fillRect/>
          </a:stretch>
        </p:blipFill>
        <p:spPr>
          <a:xfrm>
            <a:off x="9169249" y="3936157"/>
            <a:ext cx="2463370" cy="3474554"/>
          </a:xfrm>
          <a:prstGeom prst="rect">
            <a:avLst/>
          </a:prstGeom>
          <a:effectLst>
            <a:outerShdw blurRad="50800" dist="50800" dir="5400000" algn="ctr" rotWithShape="0">
              <a:srgbClr val="000000">
                <a:alpha val="41422"/>
              </a:srgbClr>
            </a:outerShdw>
          </a:effectLst>
        </p:spPr>
      </p:pic>
    </p:spTree>
    <p:extLst>
      <p:ext uri="{BB962C8B-B14F-4D97-AF65-F5344CB8AC3E}">
        <p14:creationId xmlns:p14="http://schemas.microsoft.com/office/powerpoint/2010/main" val="349484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DA164-221E-6AB1-C110-8DDFE8A07014}"/>
            </a:ext>
          </a:extLst>
        </p:cNvPr>
        <p:cNvGrpSpPr/>
        <p:nvPr/>
      </p:nvGrpSpPr>
      <p:grpSpPr>
        <a:xfrm>
          <a:off x="0" y="0"/>
          <a:ext cx="0" cy="0"/>
          <a:chOff x="0" y="0"/>
          <a:chExt cx="0" cy="0"/>
        </a:xfrm>
      </p:grpSpPr>
      <p:pic>
        <p:nvPicPr>
          <p:cNvPr id="6" name="Picture 5" descr="Close-up of wrapped package">
            <a:extLst>
              <a:ext uri="{FF2B5EF4-FFF2-40B4-BE49-F238E27FC236}">
                <a16:creationId xmlns:a16="http://schemas.microsoft.com/office/drawing/2014/main" id="{F6DACB9D-6077-299C-9E2B-322DADF9E8D0}"/>
              </a:ext>
            </a:extLst>
          </p:cNvPr>
          <p:cNvPicPr>
            <a:picLocks noChangeAspect="1"/>
          </p:cNvPicPr>
          <p:nvPr/>
        </p:nvPicPr>
        <p:blipFill>
          <a:blip r:embed="rId3">
            <a:alphaModFix amt="87000"/>
          </a:blip>
          <a:srcRect l="7306" t="45821" r="46012" b="8003"/>
          <a:stretch>
            <a:fillRect/>
          </a:stretch>
        </p:blipFill>
        <p:spPr>
          <a:xfrm rot="10800000">
            <a:off x="-2" y="15147"/>
            <a:ext cx="12192002" cy="6857998"/>
          </a:xfrm>
          <a:prstGeom prst="rect">
            <a:avLst/>
          </a:prstGeom>
        </p:spPr>
      </p:pic>
      <p:pic>
        <p:nvPicPr>
          <p:cNvPr id="3" name="Picture 2" descr="A piece of paper on a black background&#10;&#10;AI-generated content may be incorrect.">
            <a:extLst>
              <a:ext uri="{FF2B5EF4-FFF2-40B4-BE49-F238E27FC236}">
                <a16:creationId xmlns:a16="http://schemas.microsoft.com/office/drawing/2014/main" id="{8A0B3583-A45A-1619-71AC-D2A8DC4E224B}"/>
              </a:ext>
            </a:extLst>
          </p:cNvPr>
          <p:cNvPicPr>
            <a:picLocks noChangeAspect="1"/>
          </p:cNvPicPr>
          <p:nvPr/>
        </p:nvPicPr>
        <p:blipFill>
          <a:blip r:embed="rId4"/>
          <a:srcRect l="33623" r="15252"/>
          <a:stretch>
            <a:fillRect/>
          </a:stretch>
        </p:blipFill>
        <p:spPr>
          <a:xfrm>
            <a:off x="-2" y="940599"/>
            <a:ext cx="7388711" cy="5902254"/>
          </a:xfrm>
          <a:prstGeom prst="rect">
            <a:avLst/>
          </a:prstGeom>
          <a:effectLst>
            <a:outerShdw blurRad="50800" dist="50800" dir="5400000" algn="ctr" rotWithShape="0">
              <a:srgbClr val="000000">
                <a:alpha val="21000"/>
              </a:srgbClr>
            </a:outerShdw>
          </a:effectLst>
        </p:spPr>
      </p:pic>
      <p:pic>
        <p:nvPicPr>
          <p:cNvPr id="10" name="Picture 9" descr="A piece of paper on a black background&#10;&#10;AI-generated content may be incorrect.">
            <a:extLst>
              <a:ext uri="{FF2B5EF4-FFF2-40B4-BE49-F238E27FC236}">
                <a16:creationId xmlns:a16="http://schemas.microsoft.com/office/drawing/2014/main" id="{EA677DDC-B43E-6272-AB58-10248C894ADC}"/>
              </a:ext>
            </a:extLst>
          </p:cNvPr>
          <p:cNvPicPr>
            <a:picLocks noChangeAspect="1"/>
          </p:cNvPicPr>
          <p:nvPr/>
        </p:nvPicPr>
        <p:blipFill>
          <a:blip r:embed="rId4"/>
          <a:srcRect l="14669" r="64125"/>
          <a:stretch>
            <a:fillRect/>
          </a:stretch>
        </p:blipFill>
        <p:spPr>
          <a:xfrm rot="5400000">
            <a:off x="5431004" y="-3201686"/>
            <a:ext cx="1712055" cy="7662125"/>
          </a:xfrm>
          <a:prstGeom prst="rect">
            <a:avLst/>
          </a:prstGeom>
          <a:effectLst>
            <a:outerShdw blurRad="50800" dist="50800" dir="5400000" algn="ctr" rotWithShape="0">
              <a:srgbClr val="000000">
                <a:alpha val="18920"/>
              </a:srgbClr>
            </a:outerShdw>
          </a:effectLst>
        </p:spPr>
      </p:pic>
      <p:sp>
        <p:nvSpPr>
          <p:cNvPr id="11" name="Title 6">
            <a:extLst>
              <a:ext uri="{FF2B5EF4-FFF2-40B4-BE49-F238E27FC236}">
                <a16:creationId xmlns:a16="http://schemas.microsoft.com/office/drawing/2014/main" id="{2D2A13C3-4132-1209-96F9-31083B9176EC}"/>
              </a:ext>
            </a:extLst>
          </p:cNvPr>
          <p:cNvSpPr>
            <a:spLocks noGrp="1"/>
          </p:cNvSpPr>
          <p:nvPr>
            <p:ph type="ctrTitle"/>
          </p:nvPr>
        </p:nvSpPr>
        <p:spPr>
          <a:xfrm>
            <a:off x="1738060" y="15147"/>
            <a:ext cx="9144000" cy="749980"/>
          </a:xfrm>
        </p:spPr>
        <p:txBody>
          <a:bodyPr>
            <a:normAutofit/>
          </a:bodyPr>
          <a:lstStyle/>
          <a:p>
            <a:r>
              <a:rPr lang="en-US" sz="2400" dirty="0">
                <a:latin typeface="JW Godard" pitchFamily="2" charset="0"/>
              </a:rPr>
              <a:t>Research Methods</a:t>
            </a:r>
          </a:p>
        </p:txBody>
      </p:sp>
      <p:sp>
        <p:nvSpPr>
          <p:cNvPr id="13" name="TextBox 12">
            <a:extLst>
              <a:ext uri="{FF2B5EF4-FFF2-40B4-BE49-F238E27FC236}">
                <a16:creationId xmlns:a16="http://schemas.microsoft.com/office/drawing/2014/main" id="{4EF89A7F-4679-D0A9-30B3-A2E0FFABA78E}"/>
              </a:ext>
            </a:extLst>
          </p:cNvPr>
          <p:cNvSpPr txBox="1"/>
          <p:nvPr/>
        </p:nvSpPr>
        <p:spPr>
          <a:xfrm>
            <a:off x="1277080" y="2552397"/>
            <a:ext cx="5070764" cy="2677656"/>
          </a:xfrm>
          <a:prstGeom prst="rect">
            <a:avLst/>
          </a:prstGeom>
          <a:noFill/>
        </p:spPr>
        <p:txBody>
          <a:bodyPr wrap="square">
            <a:spAutoFit/>
          </a:bodyPr>
          <a:lstStyle/>
          <a:p>
            <a:r>
              <a:rPr lang="en-US" sz="1400" b="1" dirty="0">
                <a:latin typeface="Noto Mono" panose="020B0609030804020204" pitchFamily="49" charset="0"/>
                <a:ea typeface="Noto Mono" panose="020B0609030804020204" pitchFamily="49" charset="0"/>
                <a:cs typeface="Noto Mono" panose="020B0609030804020204" pitchFamily="49" charset="0"/>
              </a:rPr>
              <a:t>Participatory Action Research</a:t>
            </a:r>
          </a:p>
          <a:p>
            <a:endParaRPr lang="en-US" sz="1400" b="1" dirty="0">
              <a:latin typeface="Noto Mono" panose="020B0609030804020204" pitchFamily="49" charset="0"/>
              <a:ea typeface="Noto Mono" panose="020B0609030804020204" pitchFamily="49" charset="0"/>
              <a:cs typeface="Noto Mono" panose="020B0609030804020204" pitchFamily="49" charset="0"/>
            </a:endParaRPr>
          </a:p>
          <a:p>
            <a:r>
              <a:rPr lang="en-US" sz="1400" b="1" dirty="0">
                <a:latin typeface="Noto Mono" panose="020B0609030804020204" pitchFamily="49" charset="0"/>
                <a:ea typeface="Noto Mono" panose="020B0609030804020204" pitchFamily="49" charset="0"/>
                <a:cs typeface="Noto Mono" panose="020B0609030804020204" pitchFamily="49" charset="0"/>
              </a:rPr>
              <a:t>	  Qualitative and Quantitative</a:t>
            </a:r>
          </a:p>
          <a:p>
            <a:endParaRPr lang="en-US" sz="1400" b="1" dirty="0">
              <a:latin typeface="Noto Mono" panose="020B0609030804020204" pitchFamily="49" charset="0"/>
              <a:ea typeface="Noto Mono" panose="020B0609030804020204" pitchFamily="49" charset="0"/>
              <a:cs typeface="Noto Mono" panose="020B0609030804020204" pitchFamily="49" charset="0"/>
            </a:endParaRPr>
          </a:p>
          <a:p>
            <a:r>
              <a:rPr lang="en-US" sz="1400" b="1" dirty="0">
                <a:latin typeface="Noto Mono" panose="020B0609030804020204" pitchFamily="49" charset="0"/>
                <a:ea typeface="Noto Mono" panose="020B0609030804020204" pitchFamily="49" charset="0"/>
                <a:cs typeface="Noto Mono" panose="020B0609030804020204" pitchFamily="49" charset="0"/>
              </a:rPr>
              <a:t>			        Arts based </a:t>
            </a:r>
          </a:p>
          <a:p>
            <a:endParaRPr lang="en-US" sz="1400" dirty="0">
              <a:latin typeface="Noto Mono" panose="020B0609030804020204" pitchFamily="49" charset="0"/>
              <a:ea typeface="Noto Mono" panose="020B0609030804020204" pitchFamily="49" charset="0"/>
              <a:cs typeface="Noto Mono" panose="020B0609030804020204" pitchFamily="49" charset="0"/>
            </a:endParaRPr>
          </a:p>
          <a:p>
            <a:r>
              <a:rPr lang="en-US" sz="1400" dirty="0">
                <a:latin typeface="Noto Mono" panose="020B0609030804020204" pitchFamily="49" charset="0"/>
                <a:ea typeface="Noto Mono" panose="020B0609030804020204" pitchFamily="49" charset="0"/>
                <a:cs typeface="Noto Mono" panose="020B0609030804020204" pitchFamily="49" charset="0"/>
              </a:rPr>
              <a:t>   Interview with course leader </a:t>
            </a:r>
          </a:p>
          <a:p>
            <a:r>
              <a:rPr lang="en-US" sz="1400" dirty="0">
                <a:latin typeface="Noto Mono" panose="020B0609030804020204" pitchFamily="49" charset="0"/>
                <a:ea typeface="Noto Mono" panose="020B0609030804020204" pitchFamily="49" charset="0"/>
                <a:cs typeface="Noto Mono" panose="020B0609030804020204" pitchFamily="49" charset="0"/>
              </a:rPr>
              <a:t>   Questionnaires (Likert and Open Question)</a:t>
            </a:r>
          </a:p>
          <a:p>
            <a:r>
              <a:rPr lang="en-US" sz="1400" dirty="0">
                <a:latin typeface="Noto Mono" panose="020B0609030804020204" pitchFamily="49" charset="0"/>
                <a:ea typeface="Noto Mono" panose="020B0609030804020204" pitchFamily="49" charset="0"/>
                <a:cs typeface="Noto Mono" panose="020B0609030804020204" pitchFamily="49" charset="0"/>
              </a:rPr>
              <a:t>   Participatory workshops</a:t>
            </a:r>
          </a:p>
          <a:p>
            <a:r>
              <a:rPr lang="en-US" sz="1400" dirty="0">
                <a:latin typeface="Noto Mono" panose="020B0609030804020204" pitchFamily="49" charset="0"/>
                <a:ea typeface="Noto Mono" panose="020B0609030804020204" pitchFamily="49" charset="0"/>
                <a:cs typeface="Noto Mono" panose="020B0609030804020204" pitchFamily="49" charset="0"/>
              </a:rPr>
              <a:t>   Collective Manifesto Making and Editing</a:t>
            </a:r>
          </a:p>
          <a:p>
            <a:r>
              <a:rPr lang="en-US" sz="1400" dirty="0">
                <a:latin typeface="Noto Mono" panose="020B0609030804020204" pitchFamily="49" charset="0"/>
                <a:ea typeface="Noto Mono" panose="020B0609030804020204" pitchFamily="49" charset="0"/>
                <a:cs typeface="Noto Mono" panose="020B0609030804020204" pitchFamily="49" charset="0"/>
              </a:rPr>
              <a:t>   Focus Groups</a:t>
            </a:r>
          </a:p>
          <a:p>
            <a:r>
              <a:rPr lang="en-US" sz="1400" dirty="0">
                <a:latin typeface="Noto Mono" panose="020B0609030804020204" pitchFamily="49" charset="0"/>
                <a:ea typeface="Noto Mono" panose="020B0609030804020204" pitchFamily="49" charset="0"/>
                <a:cs typeface="Noto Mono" panose="020B0609030804020204" pitchFamily="49" charset="0"/>
              </a:rPr>
              <a:t>   Collective group selections of data</a:t>
            </a:r>
          </a:p>
        </p:txBody>
      </p:sp>
      <p:pic>
        <p:nvPicPr>
          <p:cNvPr id="26" name="Picture 25" descr="A diagram of a plan&#10;&#10;AI-generated content may be incorrect.">
            <a:extLst>
              <a:ext uri="{FF2B5EF4-FFF2-40B4-BE49-F238E27FC236}">
                <a16:creationId xmlns:a16="http://schemas.microsoft.com/office/drawing/2014/main" id="{06FF9F5B-9389-CDFE-3843-E37334376A5F}"/>
              </a:ext>
            </a:extLst>
          </p:cNvPr>
          <p:cNvPicPr>
            <a:picLocks noChangeAspect="1"/>
          </p:cNvPicPr>
          <p:nvPr/>
        </p:nvPicPr>
        <p:blipFill>
          <a:blip r:embed="rId5"/>
          <a:stretch>
            <a:fillRect/>
          </a:stretch>
        </p:blipFill>
        <p:spPr>
          <a:xfrm>
            <a:off x="8058014" y="1636429"/>
            <a:ext cx="2940424" cy="4509592"/>
          </a:xfrm>
          <a:prstGeom prst="rect">
            <a:avLst/>
          </a:prstGeom>
          <a:effectLst>
            <a:outerShdw blurRad="50800" dist="50800" dir="5400000" algn="ctr" rotWithShape="0">
              <a:srgbClr val="000000">
                <a:alpha val="41182"/>
              </a:srgbClr>
            </a:outerShdw>
          </a:effectLst>
        </p:spPr>
      </p:pic>
    </p:spTree>
    <p:extLst>
      <p:ext uri="{BB962C8B-B14F-4D97-AF65-F5344CB8AC3E}">
        <p14:creationId xmlns:p14="http://schemas.microsoft.com/office/powerpoint/2010/main" val="3473640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5374E-D8DB-E060-A0B3-6B2DFF9ECB04}"/>
            </a:ext>
          </a:extLst>
        </p:cNvPr>
        <p:cNvGrpSpPr/>
        <p:nvPr/>
      </p:nvGrpSpPr>
      <p:grpSpPr>
        <a:xfrm>
          <a:off x="0" y="0"/>
          <a:ext cx="0" cy="0"/>
          <a:chOff x="0" y="0"/>
          <a:chExt cx="0" cy="0"/>
        </a:xfrm>
      </p:grpSpPr>
      <p:pic>
        <p:nvPicPr>
          <p:cNvPr id="6" name="Picture 5" descr="Close-up of wrapped package">
            <a:extLst>
              <a:ext uri="{FF2B5EF4-FFF2-40B4-BE49-F238E27FC236}">
                <a16:creationId xmlns:a16="http://schemas.microsoft.com/office/drawing/2014/main" id="{9287FF17-E83F-1A99-03F7-8635272A6057}"/>
              </a:ext>
            </a:extLst>
          </p:cNvPr>
          <p:cNvPicPr>
            <a:picLocks noChangeAspect="1"/>
          </p:cNvPicPr>
          <p:nvPr/>
        </p:nvPicPr>
        <p:blipFill>
          <a:blip r:embed="rId3">
            <a:alphaModFix amt="87000"/>
          </a:blip>
          <a:srcRect l="7306" t="45821" r="46012" b="8003"/>
          <a:stretch>
            <a:fillRect/>
          </a:stretch>
        </p:blipFill>
        <p:spPr>
          <a:xfrm rot="10800000">
            <a:off x="-2" y="0"/>
            <a:ext cx="12192002" cy="6857998"/>
          </a:xfrm>
          <a:prstGeom prst="rect">
            <a:avLst/>
          </a:prstGeom>
        </p:spPr>
      </p:pic>
      <p:pic>
        <p:nvPicPr>
          <p:cNvPr id="10" name="Picture 9" descr="A piece of paper on a black background&#10;&#10;AI-generated content may be incorrect.">
            <a:extLst>
              <a:ext uri="{FF2B5EF4-FFF2-40B4-BE49-F238E27FC236}">
                <a16:creationId xmlns:a16="http://schemas.microsoft.com/office/drawing/2014/main" id="{F9DCD35E-9D15-2F77-46E5-86F4510D90F6}"/>
              </a:ext>
            </a:extLst>
          </p:cNvPr>
          <p:cNvPicPr>
            <a:picLocks noChangeAspect="1"/>
          </p:cNvPicPr>
          <p:nvPr/>
        </p:nvPicPr>
        <p:blipFill>
          <a:blip r:embed="rId4"/>
          <a:srcRect l="14669" r="64125"/>
          <a:stretch>
            <a:fillRect/>
          </a:stretch>
        </p:blipFill>
        <p:spPr>
          <a:xfrm rot="5400000">
            <a:off x="5431004" y="-3201686"/>
            <a:ext cx="1712055" cy="7662125"/>
          </a:xfrm>
          <a:prstGeom prst="rect">
            <a:avLst/>
          </a:prstGeom>
          <a:effectLst>
            <a:outerShdw blurRad="50800" dist="50800" dir="5400000" algn="ctr" rotWithShape="0">
              <a:srgbClr val="000000">
                <a:alpha val="18920"/>
              </a:srgbClr>
            </a:outerShdw>
          </a:effectLst>
        </p:spPr>
      </p:pic>
      <p:sp>
        <p:nvSpPr>
          <p:cNvPr id="11" name="Title 6">
            <a:extLst>
              <a:ext uri="{FF2B5EF4-FFF2-40B4-BE49-F238E27FC236}">
                <a16:creationId xmlns:a16="http://schemas.microsoft.com/office/drawing/2014/main" id="{7D8B9B0C-9D78-CAFA-4E24-33D3D144C45A}"/>
              </a:ext>
            </a:extLst>
          </p:cNvPr>
          <p:cNvSpPr>
            <a:spLocks noGrp="1"/>
          </p:cNvSpPr>
          <p:nvPr>
            <p:ph type="ctrTitle"/>
          </p:nvPr>
        </p:nvSpPr>
        <p:spPr>
          <a:xfrm>
            <a:off x="1738060" y="15147"/>
            <a:ext cx="9144000" cy="749980"/>
          </a:xfrm>
        </p:spPr>
        <p:txBody>
          <a:bodyPr>
            <a:normAutofit/>
          </a:bodyPr>
          <a:lstStyle/>
          <a:p>
            <a:r>
              <a:rPr lang="en-US" sz="2400" dirty="0">
                <a:latin typeface="JW Godard" pitchFamily="2" charset="0"/>
              </a:rPr>
              <a:t>Research Methods</a:t>
            </a:r>
          </a:p>
        </p:txBody>
      </p:sp>
      <p:pic>
        <p:nvPicPr>
          <p:cNvPr id="14" name="Picture 13" descr="A piece of torn paper&#10;&#10;AI-generated content may be incorrect.">
            <a:extLst>
              <a:ext uri="{FF2B5EF4-FFF2-40B4-BE49-F238E27FC236}">
                <a16:creationId xmlns:a16="http://schemas.microsoft.com/office/drawing/2014/main" id="{2B735C8D-649F-B057-51E0-48090C87AD40}"/>
              </a:ext>
            </a:extLst>
          </p:cNvPr>
          <p:cNvPicPr>
            <a:picLocks noChangeAspect="1"/>
          </p:cNvPicPr>
          <p:nvPr/>
        </p:nvPicPr>
        <p:blipFill>
          <a:blip r:embed="rId5"/>
          <a:stretch>
            <a:fillRect/>
          </a:stretch>
        </p:blipFill>
        <p:spPr>
          <a:xfrm>
            <a:off x="1320508" y="2456986"/>
            <a:ext cx="4200394" cy="2362722"/>
          </a:xfrm>
          <a:prstGeom prst="rect">
            <a:avLst/>
          </a:prstGeom>
          <a:effectLst>
            <a:outerShdw blurRad="50800" dist="50800" dir="5400000" algn="ctr" rotWithShape="0">
              <a:srgbClr val="000000">
                <a:alpha val="18000"/>
              </a:srgbClr>
            </a:outerShdw>
          </a:effectLst>
        </p:spPr>
      </p:pic>
      <p:sp>
        <p:nvSpPr>
          <p:cNvPr id="15" name="TextBox 14">
            <a:extLst>
              <a:ext uri="{FF2B5EF4-FFF2-40B4-BE49-F238E27FC236}">
                <a16:creationId xmlns:a16="http://schemas.microsoft.com/office/drawing/2014/main" id="{F688FF39-A4A5-BF99-1973-D6971D0EF458}"/>
              </a:ext>
            </a:extLst>
          </p:cNvPr>
          <p:cNvSpPr txBox="1"/>
          <p:nvPr/>
        </p:nvSpPr>
        <p:spPr>
          <a:xfrm>
            <a:off x="277188" y="3184429"/>
            <a:ext cx="6245352" cy="1138773"/>
          </a:xfrm>
          <a:prstGeom prst="rect">
            <a:avLst/>
          </a:prstGeom>
          <a:noFill/>
        </p:spPr>
        <p:txBody>
          <a:bodyPr wrap="square">
            <a:spAutoFit/>
          </a:bodyPr>
          <a:lstStyle/>
          <a:p>
            <a:pPr algn="ctr"/>
            <a:r>
              <a:rPr lang="en-GB" sz="1400" dirty="0">
                <a:latin typeface="JW Godard" pitchFamily="2" charset="0"/>
                <a:ea typeface="Noto Mono" panose="020B0609030804020204" pitchFamily="49" charset="0"/>
                <a:cs typeface="Noto Mono" panose="020B0609030804020204" pitchFamily="49" charset="0"/>
              </a:rPr>
              <a:t>Participatory Action Research is </a:t>
            </a:r>
          </a:p>
          <a:p>
            <a:pPr algn="ctr"/>
            <a:r>
              <a:rPr lang="en-GB" sz="1400" dirty="0">
                <a:latin typeface="JW Godard" pitchFamily="2" charset="0"/>
                <a:ea typeface="Noto Mono" panose="020B0609030804020204" pitchFamily="49" charset="0"/>
                <a:cs typeface="Noto Mono" panose="020B0609030804020204" pitchFamily="49" charset="0"/>
              </a:rPr>
              <a:t>A viable, yet messy, Methodology </a:t>
            </a:r>
          </a:p>
          <a:p>
            <a:pPr algn="ctr"/>
            <a:r>
              <a:rPr lang="en-GB" sz="1400" dirty="0">
                <a:latin typeface="JW Godard" pitchFamily="2" charset="0"/>
                <a:ea typeface="Noto Mono" panose="020B0609030804020204" pitchFamily="49" charset="0"/>
                <a:cs typeface="Noto Mono" panose="020B0609030804020204" pitchFamily="49" charset="0"/>
              </a:rPr>
              <a:t>for social justice research</a:t>
            </a:r>
            <a:br>
              <a:rPr lang="en-GB" sz="1400" dirty="0"/>
            </a:br>
            <a:endParaRPr lang="en-GB" sz="1400" dirty="0">
              <a:latin typeface="JW Godard" pitchFamily="2" charset="0"/>
              <a:ea typeface="Noto Mono" panose="020B0609030804020204" pitchFamily="49" charset="0"/>
              <a:cs typeface="Noto Mono" panose="020B0609030804020204" pitchFamily="49" charset="0"/>
            </a:endParaRPr>
          </a:p>
          <a:p>
            <a:pPr algn="ctr"/>
            <a:r>
              <a:rPr lang="en-GB" sz="1200" dirty="0">
                <a:latin typeface="Noto Mono" panose="020B0609030804020204" pitchFamily="49" charset="0"/>
                <a:ea typeface="Noto Mono" panose="020B0609030804020204" pitchFamily="49" charset="0"/>
                <a:cs typeface="Noto Mono" panose="020B0609030804020204" pitchFamily="49" charset="0"/>
              </a:rPr>
              <a:t>- Caroline Lenette</a:t>
            </a:r>
          </a:p>
        </p:txBody>
      </p:sp>
      <p:pic>
        <p:nvPicPr>
          <p:cNvPr id="27" name="Picture 26" descr="A piece of torn paper&#10;&#10;AI-generated content may be incorrect.">
            <a:extLst>
              <a:ext uri="{FF2B5EF4-FFF2-40B4-BE49-F238E27FC236}">
                <a16:creationId xmlns:a16="http://schemas.microsoft.com/office/drawing/2014/main" id="{461FB854-7FE7-2CAB-6996-C3AD66339485}"/>
              </a:ext>
            </a:extLst>
          </p:cNvPr>
          <p:cNvPicPr>
            <a:picLocks noChangeAspect="1"/>
          </p:cNvPicPr>
          <p:nvPr/>
        </p:nvPicPr>
        <p:blipFill>
          <a:blip r:embed="rId5"/>
          <a:stretch>
            <a:fillRect/>
          </a:stretch>
        </p:blipFill>
        <p:spPr>
          <a:xfrm rot="10800000">
            <a:off x="6841412" y="1993580"/>
            <a:ext cx="4335687" cy="3635966"/>
          </a:xfrm>
          <a:prstGeom prst="rect">
            <a:avLst/>
          </a:prstGeom>
        </p:spPr>
      </p:pic>
      <p:sp>
        <p:nvSpPr>
          <p:cNvPr id="28" name="TextBox 27">
            <a:extLst>
              <a:ext uri="{FF2B5EF4-FFF2-40B4-BE49-F238E27FC236}">
                <a16:creationId xmlns:a16="http://schemas.microsoft.com/office/drawing/2014/main" id="{2604A07A-8090-D944-6AD1-E5434F5AD2A5}"/>
              </a:ext>
            </a:extLst>
          </p:cNvPr>
          <p:cNvSpPr txBox="1"/>
          <p:nvPr/>
        </p:nvSpPr>
        <p:spPr>
          <a:xfrm>
            <a:off x="7625231" y="2819160"/>
            <a:ext cx="3246261" cy="2000548"/>
          </a:xfrm>
          <a:prstGeom prst="rect">
            <a:avLst/>
          </a:prstGeom>
          <a:noFill/>
        </p:spPr>
        <p:txBody>
          <a:bodyPr wrap="square" rtlCol="0">
            <a:spAutoFit/>
          </a:bodyPr>
          <a:lstStyle/>
          <a:p>
            <a:pPr algn="ctr"/>
            <a:r>
              <a:rPr lang="en-GB" sz="1400" b="1" dirty="0">
                <a:latin typeface="JW Godard" pitchFamily="2" charset="0"/>
                <a:ea typeface="Noto Mono" panose="020B0609030804020204" pitchFamily="49" charset="0"/>
                <a:cs typeface="Noto Mono" panose="020B0609030804020204" pitchFamily="49" charset="0"/>
              </a:rPr>
              <a:t>Ethical Considerations:</a:t>
            </a:r>
          </a:p>
          <a:p>
            <a:endParaRPr lang="en-GB" sz="1400" dirty="0">
              <a:latin typeface="JW Godard" pitchFamily="2" charset="0"/>
              <a:ea typeface="Noto Mono" panose="020B0609030804020204" pitchFamily="49" charset="0"/>
              <a:cs typeface="Noto Mono" panose="020B0609030804020204" pitchFamily="49" charset="0"/>
            </a:endParaRPr>
          </a:p>
          <a:p>
            <a:pPr marL="228600" indent="-228600">
              <a:buAutoNum type="arabicPeriod"/>
            </a:pPr>
            <a:r>
              <a:rPr lang="en-GB" sz="1400" dirty="0">
                <a:latin typeface="JW Godard" pitchFamily="2" charset="0"/>
                <a:ea typeface="Noto Mono" panose="020B0609030804020204" pitchFamily="49" charset="0"/>
                <a:cs typeface="Noto Mono" panose="020B0609030804020204" pitchFamily="49" charset="0"/>
              </a:rPr>
              <a:t>Power Dynamics</a:t>
            </a:r>
          </a:p>
          <a:p>
            <a:pPr marL="228600" indent="-228600">
              <a:buAutoNum type="arabicPeriod"/>
            </a:pPr>
            <a:r>
              <a:rPr lang="en-GB" sz="1400" dirty="0">
                <a:latin typeface="JW Godard" pitchFamily="2" charset="0"/>
                <a:ea typeface="Noto Mono" panose="020B0609030804020204" pitchFamily="49" charset="0"/>
                <a:cs typeface="Noto Mono" panose="020B0609030804020204" pitchFamily="49" charset="0"/>
              </a:rPr>
              <a:t>Informed Participation</a:t>
            </a:r>
          </a:p>
          <a:p>
            <a:pPr marL="228600" indent="-228600">
              <a:buAutoNum type="arabicPeriod"/>
            </a:pPr>
            <a:r>
              <a:rPr lang="en-GB" sz="1400" dirty="0">
                <a:latin typeface="JW Godard" pitchFamily="2" charset="0"/>
                <a:ea typeface="Noto Mono" panose="020B0609030804020204" pitchFamily="49" charset="0"/>
                <a:cs typeface="Noto Mono" panose="020B0609030804020204" pitchFamily="49" charset="0"/>
              </a:rPr>
              <a:t>Participant Wellbeing</a:t>
            </a:r>
          </a:p>
          <a:p>
            <a:pPr marL="228600" indent="-228600">
              <a:buAutoNum type="arabicPeriod"/>
            </a:pPr>
            <a:r>
              <a:rPr lang="en-GB" sz="1400" dirty="0">
                <a:latin typeface="JW Godard" pitchFamily="2" charset="0"/>
                <a:ea typeface="Noto Mono" panose="020B0609030804020204" pitchFamily="49" charset="0"/>
                <a:cs typeface="Noto Mono" panose="020B0609030804020204" pitchFamily="49" charset="0"/>
              </a:rPr>
              <a:t>Ownership and Representation</a:t>
            </a:r>
          </a:p>
          <a:p>
            <a:pPr marL="228600" indent="-228600">
              <a:buAutoNum type="arabicPeriod"/>
            </a:pPr>
            <a:r>
              <a:rPr lang="en-GB" sz="1400" dirty="0">
                <a:latin typeface="JW Godard" pitchFamily="2" charset="0"/>
                <a:ea typeface="Noto Mono" panose="020B0609030804020204" pitchFamily="49" charset="0"/>
                <a:cs typeface="Noto Mono" panose="020B0609030804020204" pitchFamily="49" charset="0"/>
              </a:rPr>
              <a:t>Confidentiality and Anonymity</a:t>
            </a:r>
          </a:p>
          <a:p>
            <a:pPr marL="228600" indent="-228600">
              <a:buAutoNum type="arabicPeriod"/>
            </a:pPr>
            <a:r>
              <a:rPr lang="en-GB" sz="1400" dirty="0">
                <a:latin typeface="JW Godard" pitchFamily="2" charset="0"/>
                <a:ea typeface="Noto Mono" panose="020B0609030804020204" pitchFamily="49" charset="0"/>
                <a:cs typeface="Noto Mono" panose="020B0609030804020204" pitchFamily="49" charset="0"/>
              </a:rPr>
              <a:t>Researcher Positionality </a:t>
            </a:r>
          </a:p>
          <a:p>
            <a:pPr marL="228600" indent="-228600">
              <a:buAutoNum type="arabicPeriod"/>
            </a:pPr>
            <a:endParaRPr lang="en-GB" sz="1200" b="1" dirty="0">
              <a:latin typeface="JW Godard" pitchFamily="2" charset="0"/>
              <a:ea typeface="Noto Mono" panose="020B0609030804020204" pitchFamily="49" charset="0"/>
              <a:cs typeface="Noto Mono" panose="020B0609030804020204" pitchFamily="49" charset="0"/>
            </a:endParaRPr>
          </a:p>
        </p:txBody>
      </p:sp>
    </p:spTree>
    <p:extLst>
      <p:ext uri="{BB962C8B-B14F-4D97-AF65-F5344CB8AC3E}">
        <p14:creationId xmlns:p14="http://schemas.microsoft.com/office/powerpoint/2010/main" val="1627862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1B607-12B7-307B-B79C-7E6110E7B1B3}"/>
            </a:ext>
          </a:extLst>
        </p:cNvPr>
        <p:cNvGrpSpPr/>
        <p:nvPr/>
      </p:nvGrpSpPr>
      <p:grpSpPr>
        <a:xfrm>
          <a:off x="0" y="0"/>
          <a:ext cx="0" cy="0"/>
          <a:chOff x="0" y="0"/>
          <a:chExt cx="0" cy="0"/>
        </a:xfrm>
      </p:grpSpPr>
      <p:pic>
        <p:nvPicPr>
          <p:cNvPr id="17" name="Picture 16" descr="Close-up of wrapped package">
            <a:extLst>
              <a:ext uri="{FF2B5EF4-FFF2-40B4-BE49-F238E27FC236}">
                <a16:creationId xmlns:a16="http://schemas.microsoft.com/office/drawing/2014/main" id="{0A72B7AF-064A-BDA9-A65F-A98179991BB1}"/>
              </a:ext>
            </a:extLst>
          </p:cNvPr>
          <p:cNvPicPr>
            <a:picLocks noChangeAspect="1"/>
          </p:cNvPicPr>
          <p:nvPr/>
        </p:nvPicPr>
        <p:blipFill>
          <a:blip r:embed="rId3"/>
          <a:srcRect l="7306" t="45821" r="46012" b="8003"/>
          <a:stretch>
            <a:fillRect/>
          </a:stretch>
        </p:blipFill>
        <p:spPr>
          <a:xfrm rot="10800000">
            <a:off x="-2" y="-1"/>
            <a:ext cx="12192002" cy="6857998"/>
          </a:xfrm>
          <a:prstGeom prst="rect">
            <a:avLst/>
          </a:prstGeom>
        </p:spPr>
      </p:pic>
      <p:pic>
        <p:nvPicPr>
          <p:cNvPr id="16" name="Picture 15" descr="A piece of paper on a black background&#10;&#10;AI-generated content may be incorrect.">
            <a:extLst>
              <a:ext uri="{FF2B5EF4-FFF2-40B4-BE49-F238E27FC236}">
                <a16:creationId xmlns:a16="http://schemas.microsoft.com/office/drawing/2014/main" id="{36B8E0A3-9B20-3AF2-9E24-FC68BFB4CC87}"/>
              </a:ext>
            </a:extLst>
          </p:cNvPr>
          <p:cNvPicPr>
            <a:picLocks noChangeAspect="1"/>
          </p:cNvPicPr>
          <p:nvPr/>
        </p:nvPicPr>
        <p:blipFill>
          <a:blip r:embed="rId4"/>
          <a:srcRect l="14669" r="64125"/>
          <a:stretch>
            <a:fillRect/>
          </a:stretch>
        </p:blipFill>
        <p:spPr>
          <a:xfrm rot="5400000">
            <a:off x="5305192" y="-2575190"/>
            <a:ext cx="1581610" cy="6220700"/>
          </a:xfrm>
          <a:prstGeom prst="rect">
            <a:avLst/>
          </a:prstGeom>
        </p:spPr>
      </p:pic>
      <p:sp>
        <p:nvSpPr>
          <p:cNvPr id="7" name="Title 6">
            <a:extLst>
              <a:ext uri="{FF2B5EF4-FFF2-40B4-BE49-F238E27FC236}">
                <a16:creationId xmlns:a16="http://schemas.microsoft.com/office/drawing/2014/main" id="{891E1A43-6E18-6466-B6ED-7DABC59D117B}"/>
              </a:ext>
            </a:extLst>
          </p:cNvPr>
          <p:cNvSpPr>
            <a:spLocks noGrp="1"/>
          </p:cNvSpPr>
          <p:nvPr>
            <p:ph type="ctrTitle"/>
          </p:nvPr>
        </p:nvSpPr>
        <p:spPr>
          <a:xfrm>
            <a:off x="1523997" y="-103011"/>
            <a:ext cx="9144000" cy="749980"/>
          </a:xfrm>
        </p:spPr>
        <p:txBody>
          <a:bodyPr>
            <a:normAutofit/>
          </a:bodyPr>
          <a:lstStyle/>
          <a:p>
            <a:r>
              <a:rPr lang="en-US" sz="2400" dirty="0">
                <a:latin typeface="JW Godard" pitchFamily="2" charset="0"/>
              </a:rPr>
              <a:t>Research Process</a:t>
            </a:r>
          </a:p>
        </p:txBody>
      </p:sp>
      <p:pic>
        <p:nvPicPr>
          <p:cNvPr id="10" name="Picture 9" descr="A group of people standing in a room&#10;&#10;AI-generated content may be incorrect.">
            <a:extLst>
              <a:ext uri="{FF2B5EF4-FFF2-40B4-BE49-F238E27FC236}">
                <a16:creationId xmlns:a16="http://schemas.microsoft.com/office/drawing/2014/main" id="{6FD335F6-7416-D74E-7721-AC2C91C2A413}"/>
              </a:ext>
            </a:extLst>
          </p:cNvPr>
          <p:cNvPicPr>
            <a:picLocks noChangeAspect="1"/>
          </p:cNvPicPr>
          <p:nvPr/>
        </p:nvPicPr>
        <p:blipFill>
          <a:blip r:embed="rId5"/>
          <a:stretch>
            <a:fillRect/>
          </a:stretch>
        </p:blipFill>
        <p:spPr>
          <a:xfrm>
            <a:off x="3133924" y="1182917"/>
            <a:ext cx="5708367" cy="4281275"/>
          </a:xfrm>
          <a:prstGeom prst="rect">
            <a:avLst/>
          </a:prstGeom>
        </p:spPr>
      </p:pic>
      <p:pic>
        <p:nvPicPr>
          <p:cNvPr id="14" name="Picture 13" descr="Several pieces of paper on a board&#10;&#10;AI-generated content may be incorrect.">
            <a:extLst>
              <a:ext uri="{FF2B5EF4-FFF2-40B4-BE49-F238E27FC236}">
                <a16:creationId xmlns:a16="http://schemas.microsoft.com/office/drawing/2014/main" id="{4EAF6D4D-CEF8-78A6-B937-361A4E12A3C3}"/>
              </a:ext>
            </a:extLst>
          </p:cNvPr>
          <p:cNvPicPr>
            <a:picLocks noChangeAspect="1"/>
          </p:cNvPicPr>
          <p:nvPr/>
        </p:nvPicPr>
        <p:blipFill>
          <a:blip r:embed="rId6"/>
          <a:srcRect b="4800"/>
          <a:stretch>
            <a:fillRect/>
          </a:stretch>
        </p:blipFill>
        <p:spPr>
          <a:xfrm>
            <a:off x="-2401067" y="-2341996"/>
            <a:ext cx="5143500" cy="6528816"/>
          </a:xfrm>
          <a:prstGeom prst="rect">
            <a:avLst/>
          </a:prstGeom>
        </p:spPr>
      </p:pic>
      <p:sp>
        <p:nvSpPr>
          <p:cNvPr id="15" name="Title 6">
            <a:extLst>
              <a:ext uri="{FF2B5EF4-FFF2-40B4-BE49-F238E27FC236}">
                <a16:creationId xmlns:a16="http://schemas.microsoft.com/office/drawing/2014/main" id="{0E3BDE62-5C85-F57D-385C-48436C9457ED}"/>
              </a:ext>
            </a:extLst>
          </p:cNvPr>
          <p:cNvSpPr txBox="1">
            <a:spLocks/>
          </p:cNvSpPr>
          <p:nvPr/>
        </p:nvSpPr>
        <p:spPr>
          <a:xfrm>
            <a:off x="170683" y="5580568"/>
            <a:ext cx="9144000" cy="1228896"/>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latin typeface="Noto Mono" panose="020B0609030804020204" pitchFamily="49" charset="0"/>
                <a:ea typeface="Noto Mono" panose="020B0609030804020204" pitchFamily="49" charset="0"/>
                <a:cs typeface="Noto Mono" panose="020B0609030804020204" pitchFamily="49" charset="0"/>
              </a:rPr>
              <a:t>Meeting with Course Leader 23</a:t>
            </a:r>
            <a:r>
              <a:rPr lang="en-US" sz="1400" baseline="30000" dirty="0">
                <a:latin typeface="Noto Mono" panose="020B0609030804020204" pitchFamily="49" charset="0"/>
                <a:ea typeface="Noto Mono" panose="020B0609030804020204" pitchFamily="49" charset="0"/>
                <a:cs typeface="Noto Mono" panose="020B0609030804020204" pitchFamily="49" charset="0"/>
              </a:rPr>
              <a:t>rd</a:t>
            </a:r>
            <a:r>
              <a:rPr lang="en-US" sz="1400" dirty="0">
                <a:latin typeface="Noto Mono" panose="020B0609030804020204" pitchFamily="49" charset="0"/>
                <a:ea typeface="Noto Mono" panose="020B0609030804020204" pitchFamily="49" charset="0"/>
                <a:cs typeface="Noto Mono" panose="020B0609030804020204" pitchFamily="49" charset="0"/>
              </a:rPr>
              <a:t> September</a:t>
            </a:r>
          </a:p>
          <a:p>
            <a:pPr algn="l"/>
            <a:endParaRPr lang="en-US" sz="1400" dirty="0">
              <a:latin typeface="Noto Mono" panose="020B0609030804020204" pitchFamily="49" charset="0"/>
              <a:ea typeface="Noto Mono" panose="020B0609030804020204" pitchFamily="49" charset="0"/>
              <a:cs typeface="Noto Mono" panose="020B0609030804020204" pitchFamily="49" charset="0"/>
            </a:endParaRPr>
          </a:p>
          <a:p>
            <a:pPr algn="l"/>
            <a:r>
              <a:rPr lang="en-US" sz="1400" dirty="0">
                <a:latin typeface="Noto Mono" panose="020B0609030804020204" pitchFamily="49" charset="0"/>
                <a:ea typeface="Noto Mono" panose="020B0609030804020204" pitchFamily="49" charset="0"/>
                <a:cs typeface="Noto Mono" panose="020B0609030804020204" pitchFamily="49" charset="0"/>
              </a:rPr>
              <a:t>Manifesto Workshop and Post Workshop Questionnaire Friday 14</a:t>
            </a:r>
            <a:r>
              <a:rPr lang="en-US" sz="1400" baseline="30000" dirty="0">
                <a:latin typeface="Noto Mono" panose="020B0609030804020204" pitchFamily="49" charset="0"/>
                <a:ea typeface="Noto Mono" panose="020B0609030804020204" pitchFamily="49" charset="0"/>
                <a:cs typeface="Noto Mono" panose="020B0609030804020204" pitchFamily="49" charset="0"/>
              </a:rPr>
              <a:t>th</a:t>
            </a:r>
            <a:r>
              <a:rPr lang="en-US" sz="1400" dirty="0">
                <a:latin typeface="Noto Mono" panose="020B0609030804020204" pitchFamily="49" charset="0"/>
                <a:ea typeface="Noto Mono" panose="020B0609030804020204" pitchFamily="49" charset="0"/>
                <a:cs typeface="Noto Mono" panose="020B0609030804020204" pitchFamily="49" charset="0"/>
              </a:rPr>
              <a:t> November</a:t>
            </a:r>
          </a:p>
          <a:p>
            <a:pPr algn="l"/>
            <a:endParaRPr lang="en-US" sz="1400" dirty="0">
              <a:latin typeface="Noto Mono" panose="020B0609030804020204" pitchFamily="49" charset="0"/>
              <a:ea typeface="Noto Mono" panose="020B0609030804020204" pitchFamily="49" charset="0"/>
              <a:cs typeface="Noto Mono" panose="020B0609030804020204" pitchFamily="49" charset="0"/>
            </a:endParaRPr>
          </a:p>
          <a:p>
            <a:pPr algn="l"/>
            <a:r>
              <a:rPr lang="en-US" sz="1400" dirty="0">
                <a:latin typeface="Noto Mono" panose="020B0609030804020204" pitchFamily="49" charset="0"/>
                <a:ea typeface="Noto Mono" panose="020B0609030804020204" pitchFamily="49" charset="0"/>
                <a:cs typeface="Noto Mono" panose="020B0609030804020204" pitchFamily="49" charset="0"/>
              </a:rPr>
              <a:t>LCDS collaboration Tuesday 17</a:t>
            </a:r>
            <a:r>
              <a:rPr lang="en-US" sz="1400" baseline="30000" dirty="0">
                <a:latin typeface="Noto Mono" panose="020B0609030804020204" pitchFamily="49" charset="0"/>
                <a:ea typeface="Noto Mono" panose="020B0609030804020204" pitchFamily="49" charset="0"/>
                <a:cs typeface="Noto Mono" panose="020B0609030804020204" pitchFamily="49" charset="0"/>
              </a:rPr>
              <a:t>th</a:t>
            </a:r>
            <a:r>
              <a:rPr lang="en-US" sz="1400" dirty="0">
                <a:latin typeface="Noto Mono" panose="020B0609030804020204" pitchFamily="49" charset="0"/>
                <a:ea typeface="Noto Mono" panose="020B0609030804020204" pitchFamily="49" charset="0"/>
                <a:cs typeface="Noto Mono" panose="020B0609030804020204" pitchFamily="49" charset="0"/>
              </a:rPr>
              <a:t> November - 2</a:t>
            </a:r>
            <a:r>
              <a:rPr lang="en-US" sz="1400" baseline="30000" dirty="0">
                <a:latin typeface="Noto Mono" panose="020B0609030804020204" pitchFamily="49" charset="0"/>
                <a:ea typeface="Noto Mono" panose="020B0609030804020204" pitchFamily="49" charset="0"/>
                <a:cs typeface="Noto Mono" panose="020B0609030804020204" pitchFamily="49" charset="0"/>
              </a:rPr>
              <a:t>nd</a:t>
            </a:r>
            <a:r>
              <a:rPr lang="en-US" sz="1400" dirty="0">
                <a:latin typeface="Noto Mono" panose="020B0609030804020204" pitchFamily="49" charset="0"/>
                <a:ea typeface="Noto Mono" panose="020B0609030804020204" pitchFamily="49" charset="0"/>
                <a:cs typeface="Noto Mono" panose="020B0609030804020204" pitchFamily="49" charset="0"/>
              </a:rPr>
              <a:t> December</a:t>
            </a:r>
          </a:p>
          <a:p>
            <a:pPr algn="l"/>
            <a:endParaRPr lang="en-US" sz="1400" dirty="0">
              <a:latin typeface="Noto Mono" panose="020B0609030804020204" pitchFamily="49" charset="0"/>
              <a:ea typeface="Noto Mono" panose="020B0609030804020204" pitchFamily="49" charset="0"/>
              <a:cs typeface="Noto Mono" panose="020B0609030804020204" pitchFamily="49" charset="0"/>
            </a:endParaRPr>
          </a:p>
          <a:p>
            <a:pPr algn="l"/>
            <a:r>
              <a:rPr lang="en-US" sz="1400" dirty="0">
                <a:latin typeface="Noto Mono" panose="020B0609030804020204" pitchFamily="49" charset="0"/>
                <a:ea typeface="Noto Mono" panose="020B0609030804020204" pitchFamily="49" charset="0"/>
                <a:cs typeface="Noto Mono" panose="020B0609030804020204" pitchFamily="49" charset="0"/>
              </a:rPr>
              <a:t>Reflective Workshop and Manifesto Revision 2</a:t>
            </a:r>
            <a:r>
              <a:rPr lang="en-US" sz="1400" baseline="30000" dirty="0">
                <a:latin typeface="Noto Mono" panose="020B0609030804020204" pitchFamily="49" charset="0"/>
                <a:ea typeface="Noto Mono" panose="020B0609030804020204" pitchFamily="49" charset="0"/>
                <a:cs typeface="Noto Mono" panose="020B0609030804020204" pitchFamily="49" charset="0"/>
              </a:rPr>
              <a:t>nd</a:t>
            </a:r>
            <a:r>
              <a:rPr lang="en-US" sz="1400" dirty="0">
                <a:latin typeface="Noto Mono" panose="020B0609030804020204" pitchFamily="49" charset="0"/>
                <a:ea typeface="Noto Mono" panose="020B0609030804020204" pitchFamily="49" charset="0"/>
                <a:cs typeface="Noto Mono" panose="020B0609030804020204" pitchFamily="49" charset="0"/>
              </a:rPr>
              <a:t> December</a:t>
            </a:r>
          </a:p>
        </p:txBody>
      </p:sp>
      <p:pic>
        <p:nvPicPr>
          <p:cNvPr id="2" name="Picture 1" descr="A wall of white paper with writing on it&#10;&#10;AI-generated content may be incorrect.">
            <a:extLst>
              <a:ext uri="{FF2B5EF4-FFF2-40B4-BE49-F238E27FC236}">
                <a16:creationId xmlns:a16="http://schemas.microsoft.com/office/drawing/2014/main" id="{AE7AB072-E1E8-0D7E-FE81-D1206A3531BE}"/>
              </a:ext>
            </a:extLst>
          </p:cNvPr>
          <p:cNvPicPr>
            <a:picLocks noChangeAspect="1"/>
          </p:cNvPicPr>
          <p:nvPr/>
        </p:nvPicPr>
        <p:blipFill>
          <a:blip r:embed="rId7"/>
          <a:stretch>
            <a:fillRect/>
          </a:stretch>
        </p:blipFill>
        <p:spPr>
          <a:xfrm>
            <a:off x="9233782" y="2793072"/>
            <a:ext cx="5575070" cy="4181302"/>
          </a:xfrm>
          <a:prstGeom prst="rect">
            <a:avLst/>
          </a:prstGeom>
        </p:spPr>
      </p:pic>
    </p:spTree>
    <p:extLst>
      <p:ext uri="{BB962C8B-B14F-4D97-AF65-F5344CB8AC3E}">
        <p14:creationId xmlns:p14="http://schemas.microsoft.com/office/powerpoint/2010/main" val="147830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B1E7A-26A3-87DB-F832-71CE81969670}"/>
            </a:ext>
          </a:extLst>
        </p:cNvPr>
        <p:cNvGrpSpPr/>
        <p:nvPr/>
      </p:nvGrpSpPr>
      <p:grpSpPr>
        <a:xfrm>
          <a:off x="0" y="0"/>
          <a:ext cx="0" cy="0"/>
          <a:chOff x="0" y="0"/>
          <a:chExt cx="0" cy="0"/>
        </a:xfrm>
      </p:grpSpPr>
      <p:pic>
        <p:nvPicPr>
          <p:cNvPr id="11" name="Picture 10" descr="Close-up of wrapped package">
            <a:extLst>
              <a:ext uri="{FF2B5EF4-FFF2-40B4-BE49-F238E27FC236}">
                <a16:creationId xmlns:a16="http://schemas.microsoft.com/office/drawing/2014/main" id="{8D64EB7E-AE32-906D-4194-EBC8F148913D}"/>
              </a:ext>
            </a:extLst>
          </p:cNvPr>
          <p:cNvPicPr>
            <a:picLocks noChangeAspect="1"/>
          </p:cNvPicPr>
          <p:nvPr/>
        </p:nvPicPr>
        <p:blipFill>
          <a:blip r:embed="rId3"/>
          <a:srcRect l="7306" t="45821" r="46012" b="8003"/>
          <a:stretch>
            <a:fillRect/>
          </a:stretch>
        </p:blipFill>
        <p:spPr>
          <a:xfrm rot="10800000">
            <a:off x="-2" y="-1"/>
            <a:ext cx="12192002" cy="6857998"/>
          </a:xfrm>
          <a:prstGeom prst="rect">
            <a:avLst/>
          </a:prstGeom>
        </p:spPr>
      </p:pic>
      <p:pic>
        <p:nvPicPr>
          <p:cNvPr id="3" name="Picture 2" descr="A white rectangular box with black text&#10;&#10;AI-generated content may be incorrect.">
            <a:extLst>
              <a:ext uri="{FF2B5EF4-FFF2-40B4-BE49-F238E27FC236}">
                <a16:creationId xmlns:a16="http://schemas.microsoft.com/office/drawing/2014/main" id="{4533F2BB-A18C-0BA0-6DF5-11F82B6770E6}"/>
              </a:ext>
            </a:extLst>
          </p:cNvPr>
          <p:cNvPicPr>
            <a:picLocks noChangeAspect="1"/>
          </p:cNvPicPr>
          <p:nvPr/>
        </p:nvPicPr>
        <p:blipFill>
          <a:blip r:embed="rId4"/>
          <a:stretch>
            <a:fillRect/>
          </a:stretch>
        </p:blipFill>
        <p:spPr>
          <a:xfrm flipV="1">
            <a:off x="199620" y="799603"/>
            <a:ext cx="3715075" cy="2262098"/>
          </a:xfrm>
          <a:prstGeom prst="rect">
            <a:avLst/>
          </a:prstGeom>
          <a:effectLst>
            <a:outerShdw blurRad="50800" dist="50800" dir="5400000" algn="ctr" rotWithShape="0">
              <a:srgbClr val="000000">
                <a:alpha val="37153"/>
              </a:srgbClr>
            </a:outerShdw>
          </a:effectLst>
        </p:spPr>
      </p:pic>
      <p:pic>
        <p:nvPicPr>
          <p:cNvPr id="8" name="Picture 7" descr="A white calendar with black text&#10;&#10;AI-generated content may be incorrect.">
            <a:extLst>
              <a:ext uri="{FF2B5EF4-FFF2-40B4-BE49-F238E27FC236}">
                <a16:creationId xmlns:a16="http://schemas.microsoft.com/office/drawing/2014/main" id="{A01399CC-A1C1-11EE-F289-37A9634826C3}"/>
              </a:ext>
            </a:extLst>
          </p:cNvPr>
          <p:cNvPicPr>
            <a:picLocks noChangeAspect="1"/>
          </p:cNvPicPr>
          <p:nvPr/>
        </p:nvPicPr>
        <p:blipFill>
          <a:blip r:embed="rId5"/>
          <a:stretch>
            <a:fillRect/>
          </a:stretch>
        </p:blipFill>
        <p:spPr>
          <a:xfrm flipV="1">
            <a:off x="199620" y="3061701"/>
            <a:ext cx="3715077" cy="1819630"/>
          </a:xfrm>
          <a:prstGeom prst="rect">
            <a:avLst/>
          </a:prstGeom>
          <a:effectLst>
            <a:outerShdw blurRad="50800" dist="50800" dir="5400000" algn="ctr" rotWithShape="0">
              <a:srgbClr val="000000">
                <a:alpha val="37153"/>
              </a:srgbClr>
            </a:outerShdw>
          </a:effectLst>
        </p:spPr>
      </p:pic>
      <p:pic>
        <p:nvPicPr>
          <p:cNvPr id="13" name="Picture 12">
            <a:extLst>
              <a:ext uri="{FF2B5EF4-FFF2-40B4-BE49-F238E27FC236}">
                <a16:creationId xmlns:a16="http://schemas.microsoft.com/office/drawing/2014/main" id="{026576B7-2FE8-9311-24FF-19EC4BA8EA7B}"/>
              </a:ext>
            </a:extLst>
          </p:cNvPr>
          <p:cNvPicPr>
            <a:picLocks noChangeAspect="1"/>
          </p:cNvPicPr>
          <p:nvPr/>
        </p:nvPicPr>
        <p:blipFill>
          <a:blip r:embed="rId6"/>
          <a:stretch>
            <a:fillRect/>
          </a:stretch>
        </p:blipFill>
        <p:spPr>
          <a:xfrm flipV="1">
            <a:off x="199619" y="4853508"/>
            <a:ext cx="3715075" cy="364384"/>
          </a:xfrm>
          <a:prstGeom prst="rect">
            <a:avLst/>
          </a:prstGeom>
          <a:effectLst>
            <a:outerShdw blurRad="50800" dist="50800" dir="5400000" algn="ctr" rotWithShape="0">
              <a:srgbClr val="000000">
                <a:alpha val="37153"/>
              </a:srgbClr>
            </a:outerShdw>
          </a:effectLst>
        </p:spPr>
      </p:pic>
      <p:pic>
        <p:nvPicPr>
          <p:cNvPr id="30" name="Picture 29" descr="A white rectangular box with black text&#10;&#10;AI-generated content may be incorrect.">
            <a:extLst>
              <a:ext uri="{FF2B5EF4-FFF2-40B4-BE49-F238E27FC236}">
                <a16:creationId xmlns:a16="http://schemas.microsoft.com/office/drawing/2014/main" id="{716147CE-27CE-5154-31A9-464C58076F90}"/>
              </a:ext>
            </a:extLst>
          </p:cNvPr>
          <p:cNvPicPr>
            <a:picLocks noChangeAspect="1"/>
          </p:cNvPicPr>
          <p:nvPr/>
        </p:nvPicPr>
        <p:blipFill>
          <a:blip r:embed="rId7"/>
          <a:stretch>
            <a:fillRect/>
          </a:stretch>
        </p:blipFill>
        <p:spPr>
          <a:xfrm>
            <a:off x="4375226" y="2173673"/>
            <a:ext cx="3779567" cy="2435466"/>
          </a:xfrm>
          <a:prstGeom prst="rect">
            <a:avLst/>
          </a:prstGeom>
          <a:effectLst>
            <a:outerShdw blurRad="50800" dist="50800" dir="5400000" algn="ctr" rotWithShape="0">
              <a:srgbClr val="000000">
                <a:alpha val="43274"/>
              </a:srgbClr>
            </a:outerShdw>
          </a:effectLst>
        </p:spPr>
      </p:pic>
      <p:pic>
        <p:nvPicPr>
          <p:cNvPr id="34" name="Picture 33">
            <a:extLst>
              <a:ext uri="{FF2B5EF4-FFF2-40B4-BE49-F238E27FC236}">
                <a16:creationId xmlns:a16="http://schemas.microsoft.com/office/drawing/2014/main" id="{A4644D0A-E5D0-5716-F164-BA13B70A0E26}"/>
              </a:ext>
            </a:extLst>
          </p:cNvPr>
          <p:cNvPicPr>
            <a:picLocks noChangeAspect="1"/>
          </p:cNvPicPr>
          <p:nvPr/>
        </p:nvPicPr>
        <p:blipFill>
          <a:blip r:embed="rId8"/>
          <a:stretch>
            <a:fillRect/>
          </a:stretch>
        </p:blipFill>
        <p:spPr>
          <a:xfrm>
            <a:off x="6497581" y="5929415"/>
            <a:ext cx="5536982" cy="654911"/>
          </a:xfrm>
          <a:prstGeom prst="rect">
            <a:avLst/>
          </a:prstGeom>
          <a:effectLst>
            <a:outerShdw blurRad="50800" dist="50800" dir="5400000" algn="ctr" rotWithShape="0">
              <a:srgbClr val="000000">
                <a:alpha val="52000"/>
              </a:srgbClr>
            </a:outerShdw>
          </a:effectLst>
        </p:spPr>
      </p:pic>
      <p:pic>
        <p:nvPicPr>
          <p:cNvPr id="36" name="Picture 35" descr="A white background with black text&#10;&#10;AI-generated content may be incorrect.">
            <a:extLst>
              <a:ext uri="{FF2B5EF4-FFF2-40B4-BE49-F238E27FC236}">
                <a16:creationId xmlns:a16="http://schemas.microsoft.com/office/drawing/2014/main" id="{56479328-1D6D-682F-911F-4C699876276E}"/>
              </a:ext>
            </a:extLst>
          </p:cNvPr>
          <p:cNvPicPr>
            <a:picLocks noChangeAspect="1"/>
          </p:cNvPicPr>
          <p:nvPr/>
        </p:nvPicPr>
        <p:blipFill>
          <a:blip r:embed="rId9"/>
          <a:stretch>
            <a:fillRect/>
          </a:stretch>
        </p:blipFill>
        <p:spPr>
          <a:xfrm>
            <a:off x="5708199" y="1088118"/>
            <a:ext cx="6097781" cy="941855"/>
          </a:xfrm>
          <a:prstGeom prst="rect">
            <a:avLst/>
          </a:prstGeom>
          <a:effectLst>
            <a:outerShdw blurRad="50800" dist="50800" dir="5400000" algn="ctr" rotWithShape="0">
              <a:srgbClr val="000000">
                <a:alpha val="51000"/>
              </a:srgbClr>
            </a:outerShdw>
          </a:effectLst>
        </p:spPr>
      </p:pic>
      <p:pic>
        <p:nvPicPr>
          <p:cNvPr id="38" name="Picture 37" descr="A white rectangular box with text&#10;&#10;AI-generated content may be incorrect.">
            <a:extLst>
              <a:ext uri="{FF2B5EF4-FFF2-40B4-BE49-F238E27FC236}">
                <a16:creationId xmlns:a16="http://schemas.microsoft.com/office/drawing/2014/main" id="{77DD2D49-5B80-EDE4-8795-4CC1ED562EA8}"/>
              </a:ext>
            </a:extLst>
          </p:cNvPr>
          <p:cNvPicPr>
            <a:picLocks noChangeAspect="1"/>
          </p:cNvPicPr>
          <p:nvPr/>
        </p:nvPicPr>
        <p:blipFill>
          <a:blip r:embed="rId10"/>
          <a:stretch>
            <a:fillRect/>
          </a:stretch>
        </p:blipFill>
        <p:spPr>
          <a:xfrm>
            <a:off x="8757089" y="2414085"/>
            <a:ext cx="6669183" cy="3109121"/>
          </a:xfrm>
          <a:prstGeom prst="rect">
            <a:avLst/>
          </a:prstGeom>
          <a:effectLst>
            <a:outerShdw blurRad="50800" dist="50800" dir="5400000" algn="ctr" rotWithShape="0">
              <a:srgbClr val="000000">
                <a:alpha val="53763"/>
              </a:srgbClr>
            </a:outerShdw>
          </a:effectLst>
        </p:spPr>
      </p:pic>
      <p:pic>
        <p:nvPicPr>
          <p:cNvPr id="42" name="Picture 41" descr="A black text on a white background&#10;&#10;AI-generated content may be incorrect.">
            <a:extLst>
              <a:ext uri="{FF2B5EF4-FFF2-40B4-BE49-F238E27FC236}">
                <a16:creationId xmlns:a16="http://schemas.microsoft.com/office/drawing/2014/main" id="{9865B7A4-499B-5A57-52D3-54A51FF8DF2C}"/>
              </a:ext>
            </a:extLst>
          </p:cNvPr>
          <p:cNvPicPr>
            <a:picLocks noChangeAspect="1"/>
          </p:cNvPicPr>
          <p:nvPr/>
        </p:nvPicPr>
        <p:blipFill>
          <a:blip r:embed="rId11"/>
          <a:stretch>
            <a:fillRect/>
          </a:stretch>
        </p:blipFill>
        <p:spPr>
          <a:xfrm>
            <a:off x="6576297" y="4812243"/>
            <a:ext cx="1968500" cy="482600"/>
          </a:xfrm>
          <a:prstGeom prst="rect">
            <a:avLst/>
          </a:prstGeom>
          <a:effectLst>
            <a:outerShdw blurRad="50800" dist="50800" dir="5400000" algn="ctr" rotWithShape="0">
              <a:srgbClr val="000000">
                <a:alpha val="44000"/>
              </a:srgbClr>
            </a:outerShdw>
          </a:effectLst>
        </p:spPr>
      </p:pic>
      <p:pic>
        <p:nvPicPr>
          <p:cNvPr id="44" name="Picture 43" descr="A black text on a white background&#10;&#10;AI-generated content may be incorrect.">
            <a:extLst>
              <a:ext uri="{FF2B5EF4-FFF2-40B4-BE49-F238E27FC236}">
                <a16:creationId xmlns:a16="http://schemas.microsoft.com/office/drawing/2014/main" id="{A190FBA2-0E21-B6E8-CC5E-2F4D6758EEAD}"/>
              </a:ext>
            </a:extLst>
          </p:cNvPr>
          <p:cNvPicPr>
            <a:picLocks noChangeAspect="1"/>
          </p:cNvPicPr>
          <p:nvPr/>
        </p:nvPicPr>
        <p:blipFill>
          <a:blip r:embed="rId12"/>
          <a:stretch>
            <a:fillRect/>
          </a:stretch>
        </p:blipFill>
        <p:spPr>
          <a:xfrm>
            <a:off x="4871105" y="4998503"/>
            <a:ext cx="1206893" cy="421826"/>
          </a:xfrm>
          <a:prstGeom prst="rect">
            <a:avLst/>
          </a:prstGeom>
          <a:effectLst>
            <a:outerShdw blurRad="50800" dist="50800" dir="5400000" algn="ctr" rotWithShape="0">
              <a:srgbClr val="000000">
                <a:alpha val="26000"/>
              </a:srgbClr>
            </a:outerShdw>
          </a:effectLst>
        </p:spPr>
      </p:pic>
      <p:pic>
        <p:nvPicPr>
          <p:cNvPr id="49" name="Picture 48" descr="A piece of paper on a black background&#10;&#10;AI-generated content may be incorrect.">
            <a:extLst>
              <a:ext uri="{FF2B5EF4-FFF2-40B4-BE49-F238E27FC236}">
                <a16:creationId xmlns:a16="http://schemas.microsoft.com/office/drawing/2014/main" id="{ED1115F5-7CC6-7850-5F12-3E92750F293C}"/>
              </a:ext>
            </a:extLst>
          </p:cNvPr>
          <p:cNvPicPr>
            <a:picLocks noChangeAspect="1"/>
          </p:cNvPicPr>
          <p:nvPr/>
        </p:nvPicPr>
        <p:blipFill>
          <a:blip r:embed="rId13"/>
          <a:srcRect l="14669" r="64125"/>
          <a:stretch>
            <a:fillRect/>
          </a:stretch>
        </p:blipFill>
        <p:spPr>
          <a:xfrm rot="5400000">
            <a:off x="5305192" y="-2575190"/>
            <a:ext cx="1581610" cy="6220700"/>
          </a:xfrm>
          <a:prstGeom prst="rect">
            <a:avLst/>
          </a:prstGeom>
        </p:spPr>
      </p:pic>
      <p:sp>
        <p:nvSpPr>
          <p:cNvPr id="50" name="Title 6">
            <a:extLst>
              <a:ext uri="{FF2B5EF4-FFF2-40B4-BE49-F238E27FC236}">
                <a16:creationId xmlns:a16="http://schemas.microsoft.com/office/drawing/2014/main" id="{160A35E1-8F44-B74B-B7B0-BE5C82AAE824}"/>
              </a:ext>
            </a:extLst>
          </p:cNvPr>
          <p:cNvSpPr txBox="1">
            <a:spLocks/>
          </p:cNvSpPr>
          <p:nvPr/>
        </p:nvSpPr>
        <p:spPr>
          <a:xfrm>
            <a:off x="1523997" y="-103011"/>
            <a:ext cx="9144000" cy="7499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a:latin typeface="JW Godard" pitchFamily="2" charset="0"/>
              </a:rPr>
              <a:t>Research Process</a:t>
            </a:r>
            <a:endParaRPr lang="en-US" sz="2400" dirty="0">
              <a:latin typeface="JW Godard" pitchFamily="2" charset="0"/>
            </a:endParaRPr>
          </a:p>
        </p:txBody>
      </p:sp>
      <p:pic>
        <p:nvPicPr>
          <p:cNvPr id="52" name="Picture 51">
            <a:extLst>
              <a:ext uri="{FF2B5EF4-FFF2-40B4-BE49-F238E27FC236}">
                <a16:creationId xmlns:a16="http://schemas.microsoft.com/office/drawing/2014/main" id="{38DBB904-BAC2-2CC7-F29B-41B2EF00E6EF}"/>
              </a:ext>
            </a:extLst>
          </p:cNvPr>
          <p:cNvPicPr>
            <a:picLocks noChangeAspect="1"/>
          </p:cNvPicPr>
          <p:nvPr/>
        </p:nvPicPr>
        <p:blipFill>
          <a:blip r:embed="rId14"/>
          <a:stretch>
            <a:fillRect/>
          </a:stretch>
        </p:blipFill>
        <p:spPr>
          <a:xfrm>
            <a:off x="114990" y="5710489"/>
            <a:ext cx="6150020" cy="654911"/>
          </a:xfrm>
          <a:prstGeom prst="rect">
            <a:avLst/>
          </a:prstGeom>
          <a:effectLst>
            <a:outerShdw blurRad="50800" dist="50800" dir="5400000" algn="ctr" rotWithShape="0">
              <a:srgbClr val="000000">
                <a:alpha val="57173"/>
              </a:srgbClr>
            </a:outerShdw>
          </a:effectLst>
        </p:spPr>
      </p:pic>
    </p:spTree>
    <p:extLst>
      <p:ext uri="{BB962C8B-B14F-4D97-AF65-F5344CB8AC3E}">
        <p14:creationId xmlns:p14="http://schemas.microsoft.com/office/powerpoint/2010/main" val="2430336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1562</TotalTime>
  <Words>2750</Words>
  <Application>Microsoft Macintosh PowerPoint</Application>
  <PresentationFormat>Widescreen</PresentationFormat>
  <Paragraphs>261</Paragraphs>
  <Slides>14</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Aptos Display</vt:lpstr>
      <vt:lpstr>Arial</vt:lpstr>
      <vt:lpstr>Avenir Black</vt:lpstr>
      <vt:lpstr>JW Godard</vt:lpstr>
      <vt:lpstr>Noto Mono</vt:lpstr>
      <vt:lpstr>PT Mono</vt:lpstr>
      <vt:lpstr>Office Theme</vt:lpstr>
      <vt:lpstr>PowerPoint Presentation</vt:lpstr>
      <vt:lpstr>PowerPoint Presentation</vt:lpstr>
      <vt:lpstr>PowerPoint Presentation</vt:lpstr>
      <vt:lpstr>PowerPoint Presentation</vt:lpstr>
      <vt:lpstr>Rationale</vt:lpstr>
      <vt:lpstr>Research Methods</vt:lpstr>
      <vt:lpstr>Research Methods</vt:lpstr>
      <vt:lpstr>Research Process</vt:lpstr>
      <vt:lpstr>PowerPoint Presentation</vt:lpstr>
      <vt:lpstr>Research Process</vt:lpstr>
      <vt:lpstr>PowerPoint Presentation</vt:lpstr>
      <vt:lpstr>Revised Manifesto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15</cp:revision>
  <dcterms:created xsi:type="dcterms:W3CDTF">2025-12-09T16:14:16Z</dcterms:created>
  <dcterms:modified xsi:type="dcterms:W3CDTF">2026-01-13T21:51:11Z</dcterms:modified>
</cp:coreProperties>
</file>