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74" r:id="rId2"/>
    <p:sldId id="287" r:id="rId3"/>
    <p:sldId id="275" r:id="rId4"/>
    <p:sldId id="288" r:id="rId5"/>
    <p:sldId id="289" r:id="rId6"/>
    <p:sldId id="290" r:id="rId7"/>
    <p:sldId id="291" r:id="rId8"/>
    <p:sldId id="292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C0A"/>
    <a:srgbClr val="FF6100"/>
    <a:srgbClr val="FF8B3C"/>
    <a:srgbClr val="FFD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334"/>
    <p:restoredTop sz="94930"/>
  </p:normalViewPr>
  <p:slideViewPr>
    <p:cSldViewPr snapToGrid="0" snapToObjects="1">
      <p:cViewPr varScale="1">
        <p:scale>
          <a:sx n="96" d="100"/>
          <a:sy n="96" d="100"/>
        </p:scale>
        <p:origin x="20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0D735-BE62-A647-BCDB-7EC64153270F}" type="datetimeFigureOut">
              <a:rPr lang="en-US" smtClean="0"/>
              <a:t>12/2/25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E5198-8D86-3241-B7F2-7E9405F51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6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2pm </a:t>
            </a:r>
            <a:r>
              <a:rPr lang="en-GB" dirty="0"/>
              <a:t>“Think of this as an opportunity to articulate what you experienced—what worked, what didn’t, and what you’re taking forward.”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E5198-8D86-3241-B7F2-7E9405F510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37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DA381-978E-1FA3-FABE-E21607DCA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96F686-D3CB-00E9-4848-6993D6E9B8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75025E-2C4B-B422-E5D4-807C21F4E2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2pm </a:t>
            </a:r>
            <a:r>
              <a:rPr lang="en-GB" dirty="0"/>
              <a:t>“Think of this as an opportunity to articulate what you experienced—what worked, what didn’t, and what you’re taking forward.”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6665F-F8AF-1840-0231-46F3AC0B8A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E5198-8D86-3241-B7F2-7E9405F510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78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DC2C7-D3A2-1C12-3E87-38B4B118A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5D7043-C940-7519-82D2-6CA976040C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3C802A-83AC-E692-694B-46EA5BFA15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2pm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8D0F6C-F7BD-5D22-C01A-DE820A6CC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E5198-8D86-3241-B7F2-7E9405F510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02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C3D49-2682-199B-E779-33C6733A9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A28F40-9297-5B43-76DC-31A63ACFE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C7877A-FE32-5CAD-D3E4-32D92CE9F0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2pm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B6F746-54EE-0FAE-A484-54E4CE5097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E5198-8D86-3241-B7F2-7E9405F510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81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B66F4-2F40-4C7A-643A-F03CC6637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854A4E-B3EA-329D-802A-1C2C9413FD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AEA0CE-4AEC-B737-EBC0-58AD2B81E0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patterns can you identify about inclusive and ethical practice—whether present or missing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A4615-E22D-F15A-0DEB-6ADDFE73FA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E5198-8D86-3241-B7F2-7E9405F510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33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6BCDE-4D7B-18EB-1BC8-C57ECA071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0B6859-AC1D-EE50-5B34-4195578AB1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4EA18D-5CD3-B9E5-A6F6-94075C1D95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patterns can you identify about inclusive and ethical practice—whether present or missing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70BAA-9F09-5762-8325-EA69ACFDBC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E5198-8D86-3241-B7F2-7E9405F510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03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273A7-B125-21B8-DE9F-3EE6D3666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36B9E6-B991-DFE3-59BE-CD15C65C16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E58311-5A56-B981-72CA-7BBC1B253F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patterns can you identify about inclusive and ethical practice—whether present or missing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A82A4-8D5A-6A0F-8FCE-9D112212E5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E5198-8D86-3241-B7F2-7E9405F510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80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4AD97-A115-A33C-9946-18AD52A43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295D32-9049-43AD-18DE-C1F6843C2A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BF7BB4-01B9-FFC5-F264-CF418F05B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patterns can you identify about inclusive and ethical practice—whether present or missing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F67ECB-0B7A-0532-26EC-2B21052CD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E5198-8D86-3241-B7F2-7E9405F510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87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F47E7-1B39-B399-3C57-087905C4D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B43C5C-9D80-64A2-3917-3C523BAB0A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4948D3-3C81-7E5E-F076-08F1D454E3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Whose voices are missing from this? How might this read to a collaborator from outside our institution?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42E339-FCE4-0379-9D37-CAD85DAA8B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E5198-8D86-3241-B7F2-7E9405F510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95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5D123-F2B4-6F47-8D49-85CEFFD0A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FE993-0031-5B44-952F-C90A56C8A3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A83EA-97ED-BA4D-91F1-FECB1513F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18830-4AA0-2248-8A1D-D09954A7F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B3B53-D2CE-304A-8818-A78ABF34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1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B937B-96D3-2545-9587-C445FA34B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68AB4-72AC-D64B-AF38-CFD742CCF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EE6C0-9B5D-624D-B0AE-886982691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354AB-904B-DF4E-9449-F3D80359C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61914-45DE-A641-B44A-A1676CB49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6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E54FBE-F8B4-5948-8A92-601F4735A4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FBC90-D8A9-AB46-8F93-E4A95E0A0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1F326-999C-1749-AA79-8C9582A84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9AC83-2917-1144-8186-3DEDEDF0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81DAC-4BD0-5C44-AEAB-ED7405F8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98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CC916-FBCB-4A4B-94D3-5104C7D21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8FEE2-6A24-E442-B5EF-D2BAB5E49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AAFBD-4244-B947-AB37-2825A7929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986B5-D5CD-EF4E-802C-C67091BFF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2A6E8-4A0D-B445-B8A0-2B764E23C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289EC-41D4-F24C-A66F-AE703BFE7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B43FB-801A-844B-8A76-093DB7009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08577-8D85-9D47-851D-C0C8106E4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5B08E-B32A-2341-AB07-41F2CCCF4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FA370-FD94-464D-B45A-B77B6E95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95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D3BD8-6C71-9A4A-AA98-38A5E8C8F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2128C-F614-D34C-BE80-BA91B1C38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AFB28-1935-2842-874C-A03764B14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CD7D0-E2F8-F346-859E-D43073F5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BBC17-647A-7D48-92CA-42077779B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16C64-5494-224C-9BED-E41847CCF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0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49410-B367-2248-AFAC-2003918EA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28F5F-FB87-3749-A040-727EFAEEA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B9F806-5D9B-8D49-8784-2D9819101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8D9C70-E558-B847-8C26-B6DBDD317A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664702-85F3-CE41-83AC-1BE62B8905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A31453-767C-2141-B271-12C24CD2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86919-A7ED-CD41-AC6B-6F9F69B60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42243C-EF86-6848-BD9B-422BD659D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1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BB5E3-03E5-EA41-B3DA-598140DC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1FDD21-FAD0-3945-94D9-A2503B63E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F8C98B-E11C-594A-A701-F4BE81C4E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94A6B2-C322-B54E-8C6D-2614B335A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70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F5EB3D-23D5-6941-ABA8-E6D68D47F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9CC1D-9B92-114B-8886-7F36E133F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71AF5E-DE20-FB47-95DB-C30D7BBEE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69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3977A-0998-634D-943A-8160FD1C4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6619E-AB85-A447-824F-65BD4CE84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600BDF-D5E1-A34A-BAEE-F05035ED4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9ED1-735F-6C44-B247-3D3CC77DE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AE31E-6F34-6D4A-A919-F4EE450F5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0E0BC2-4F39-CB4C-82D7-D680C800F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89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5C819-05CD-F34F-8EEA-D299B4D85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A685A3-6D53-B54D-B41C-BABA1C2046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BEFC0C-2CB5-294C-8DC7-181648A00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A6CFB1-F4B5-6044-BCCF-F5D9B41B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9C5F54-1C73-354F-8A84-686BAE482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8E696-6A72-A04C-A3A0-73EE9780F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3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828760-D944-2B41-A4B7-2AD704347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7899D-9572-1B4D-A9BA-4B8CC228D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2D68C-47FC-9548-B5E1-6F85B12EA4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64AE3-54EA-AD40-B70B-4C93B0587E71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4743B-5FD8-6842-958A-173F6656C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8734C-A03E-2C43-8EB4-B30F4E823B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D5126-826B-0A4C-B167-9A04A57F7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789A9E-F5EA-EB4B-B88F-C6121B45A83E}"/>
              </a:ext>
            </a:extLst>
          </p:cNvPr>
          <p:cNvSpPr/>
          <p:nvPr/>
        </p:nvSpPr>
        <p:spPr>
          <a:xfrm>
            <a:off x="0" y="0"/>
            <a:ext cx="12190476" cy="1295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C933E3-A0EB-3444-AEE3-929CA432483B}"/>
              </a:ext>
            </a:extLst>
          </p:cNvPr>
          <p:cNvSpPr/>
          <p:nvPr/>
        </p:nvSpPr>
        <p:spPr>
          <a:xfrm>
            <a:off x="1724076" y="290372"/>
            <a:ext cx="87423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Reflection on Collaboration and Manifesting Change: </a:t>
            </a:r>
          </a:p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Co-creating Ethical Approaches to Filmmaking Practices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70BE61-D5D9-B2E4-EFAD-7E1582D69B38}"/>
              </a:ext>
            </a:extLst>
          </p:cNvPr>
          <p:cNvSpPr/>
          <p:nvPr/>
        </p:nvSpPr>
        <p:spPr>
          <a:xfrm>
            <a:off x="1464176" y="1778335"/>
            <a:ext cx="874232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This workshop will offer an opportunity to reflect and debrief on the LCDS collaboration, and also reflect on the application of the manifesto. </a:t>
            </a:r>
          </a:p>
          <a:p>
            <a:pPr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Together we will: 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venir Boo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0">
              <a:defRPr/>
            </a:pPr>
            <a:r>
              <a:rPr lang="en-GB" dirty="0"/>
              <a:t>- </a:t>
            </a:r>
            <a:r>
              <a:rPr lang="en-GB" dirty="0">
                <a:latin typeface="Avenir Book" panose="02000503020000020003" pitchFamily="2" charset="0"/>
              </a:rPr>
              <a:t>Reflect holistically on the full collaboration experience.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Support you in articulating what you have learned, what you struggled with, and what you would change in future.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Evaluate whether the manifesto influenced your work and how it could be improved.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Collect qualitative and quantitative data for the research.</a:t>
            </a:r>
          </a:p>
          <a:p>
            <a:pPr marL="285750" lvl="0" indent="-285750">
              <a:buFontTx/>
              <a:buChar char="-"/>
              <a:defRPr/>
            </a:pPr>
            <a:endParaRPr lang="en-GB" dirty="0">
              <a:solidFill>
                <a:srgbClr val="000000"/>
              </a:solidFill>
              <a:latin typeface="Avenir Medium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0">
              <a:defRPr/>
            </a:pPr>
            <a:r>
              <a:rPr lang="en-GB" dirty="0">
                <a:solidFill>
                  <a:srgbClr val="000000"/>
                </a:solidFill>
                <a:latin typeface="Avenir Medium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Please remember: this is a space of respect, curiosity, listening to understand, assuming positive intent and being kind with one another. </a:t>
            </a:r>
            <a:endParaRPr lang="en-US" dirty="0">
              <a:latin typeface="Avenir Medium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920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74292-85FA-40BA-34D8-501CF1672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273C15-AFBD-A75B-9EE2-B5DD57F2AED4}"/>
              </a:ext>
            </a:extLst>
          </p:cNvPr>
          <p:cNvSpPr/>
          <p:nvPr/>
        </p:nvSpPr>
        <p:spPr>
          <a:xfrm>
            <a:off x="0" y="1"/>
            <a:ext cx="12190476" cy="47158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FFE66A-F6DF-63D4-05EA-052D1CBCDD77}"/>
              </a:ext>
            </a:extLst>
          </p:cNvPr>
          <p:cNvSpPr/>
          <p:nvPr/>
        </p:nvSpPr>
        <p:spPr>
          <a:xfrm>
            <a:off x="1724076" y="9915"/>
            <a:ext cx="8742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Manifesto Reminder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D8E96B-3672-9781-6028-CDB59A49DA77}"/>
              </a:ext>
            </a:extLst>
          </p:cNvPr>
          <p:cNvSpPr/>
          <p:nvPr/>
        </p:nvSpPr>
        <p:spPr>
          <a:xfrm>
            <a:off x="388418" y="480590"/>
            <a:ext cx="475109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4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are MA Performance: Screen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believe that there is no one purpose for being a filmmaker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because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have different lived experiences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that lead us to have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different intentions and goals. 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the world needs now is nuanced exploration on what diversity means in the practice of filmmaking. 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believe that diversity and inclusion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should be a necessity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not a goal.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respect each other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respect time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respect personal needs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respect accessibility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respect ideas.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are active listeners.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are supportive.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are positive.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are open minded.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recognised everyone’s ideas.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Communication is KEY. 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cherish healthy and open communication.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challenge constructively.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commit to being open to help and be helped.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should create a shared framework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to encourage positive collaboration.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68CE39-7B91-D3D1-C236-EF2C92DA7D13}"/>
              </a:ext>
            </a:extLst>
          </p:cNvPr>
          <p:cNvSpPr/>
          <p:nvPr/>
        </p:nvSpPr>
        <p:spPr>
          <a:xfrm>
            <a:off x="7052489" y="600764"/>
            <a:ext cx="423321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the world needs now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is more active listening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less speaking.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reject preconceived ideas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of what ourselves and others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can do or bring. 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reject hierarchical thinking. 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reject the hierarchical structure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of traditional filmmaking practices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believe in the importance of taking initiative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across different roles.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can highlight alphabetical credits as an alternative to ‘hierarchical’ credits for moving image works.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can sacrifice convenience for sustainability,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within our means.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can challenge traditional forms of filmmaking including stereotypes and preconceptions. 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refuse to gatekeep knowledge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want to learn from our peers. 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Recognise your privileges and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consider the work you need to do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to share them with other. 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commit ourselves to entering collaboration </a:t>
            </a: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with an open mind set. 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sz="1200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Welcome to the grey zone!</a:t>
            </a: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endParaRPr lang="en-GB" sz="1200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396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2C1A8-7EA2-B2F3-724D-074047EDF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A6072DF-EF58-343D-5F4B-0B03FCAC1CDD}"/>
              </a:ext>
            </a:extLst>
          </p:cNvPr>
          <p:cNvSpPr/>
          <p:nvPr/>
        </p:nvSpPr>
        <p:spPr>
          <a:xfrm>
            <a:off x="0" y="0"/>
            <a:ext cx="12190476" cy="1295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F92FB-4D62-0F1F-1E8F-03ACC69608FE}"/>
              </a:ext>
            </a:extLst>
          </p:cNvPr>
          <p:cNvSpPr/>
          <p:nvPr/>
        </p:nvSpPr>
        <p:spPr>
          <a:xfrm>
            <a:off x="1724076" y="416867"/>
            <a:ext cx="8742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Grounding Exercise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1931CA-F5B8-C0E1-8FFF-8F3C48CDC318}"/>
              </a:ext>
            </a:extLst>
          </p:cNvPr>
          <p:cNvSpPr/>
          <p:nvPr/>
        </p:nvSpPr>
        <p:spPr>
          <a:xfrm>
            <a:off x="1724075" y="2591135"/>
            <a:ext cx="874232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Take 5 minutes to ‘free write’ a response to the following prompts: </a:t>
            </a:r>
          </a:p>
          <a:p>
            <a:pPr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What part of the collaboration are you most proud of?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What was the most difficult moment or challenge?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What supported you during the process (people, tools, communication, structure)?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What do you wish you had known or prepared for earlier?</a:t>
            </a:r>
          </a:p>
          <a:p>
            <a:pPr marL="285750" indent="-285750">
              <a:buFontTx/>
              <a:buChar char="-"/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Avenir Medium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You will then share some reflections from your writing with a partner. Please only share what you feel comfortable discussing. </a:t>
            </a: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Tx/>
              <a:buChar char="-"/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66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7FE38-1AD0-8C1D-EA41-757A5A535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E446D39-C75C-062D-7D3E-71741F155130}"/>
              </a:ext>
            </a:extLst>
          </p:cNvPr>
          <p:cNvSpPr/>
          <p:nvPr/>
        </p:nvSpPr>
        <p:spPr>
          <a:xfrm>
            <a:off x="0" y="0"/>
            <a:ext cx="12190476" cy="1295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26E056-EB02-F1E3-F5C9-5031D68ADED4}"/>
              </a:ext>
            </a:extLst>
          </p:cNvPr>
          <p:cNvSpPr/>
          <p:nvPr/>
        </p:nvSpPr>
        <p:spPr>
          <a:xfrm>
            <a:off x="1724076" y="416867"/>
            <a:ext cx="8742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Grounding Exercise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A636B9-A538-FF9D-4C30-D61BC8732239}"/>
              </a:ext>
            </a:extLst>
          </p:cNvPr>
          <p:cNvSpPr/>
          <p:nvPr/>
        </p:nvSpPr>
        <p:spPr>
          <a:xfrm>
            <a:off x="1724075" y="2591135"/>
            <a:ext cx="874232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Take 5 minutes to ‘free write’ a response to the following prompts: </a:t>
            </a:r>
          </a:p>
          <a:p>
            <a:pPr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What part of the collaboration are you most proud of?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What was the most difficult moment or challenge?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What supported you during the process (people, tools, communication, structure)?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- What do you wish you had known or prepared for earlier?</a:t>
            </a:r>
          </a:p>
          <a:p>
            <a:pPr marL="285750" indent="-285750">
              <a:buFontTx/>
              <a:buChar char="-"/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Avenir Medium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You will then share some reflections from your writing with a partner. Please only share what you feel comfortable discussing. </a:t>
            </a: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Tx/>
              <a:buChar char="-"/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118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12B8B-0B3A-FFBA-AAFD-389CFE1F2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9E8659-4CBD-4072-B375-BBDE766D9605}"/>
              </a:ext>
            </a:extLst>
          </p:cNvPr>
          <p:cNvSpPr/>
          <p:nvPr/>
        </p:nvSpPr>
        <p:spPr>
          <a:xfrm>
            <a:off x="0" y="0"/>
            <a:ext cx="12190476" cy="1295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44CD8C-9845-975D-9A79-F2ABB6F3B2DC}"/>
              </a:ext>
            </a:extLst>
          </p:cNvPr>
          <p:cNvSpPr/>
          <p:nvPr/>
        </p:nvSpPr>
        <p:spPr>
          <a:xfrm>
            <a:off x="1724076" y="416867"/>
            <a:ext cx="8742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Grounding Exercise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26DA4B-E827-515A-9CE8-003CB8A6DD29}"/>
              </a:ext>
            </a:extLst>
          </p:cNvPr>
          <p:cNvSpPr/>
          <p:nvPr/>
        </p:nvSpPr>
        <p:spPr>
          <a:xfrm>
            <a:off x="1724075" y="2591135"/>
            <a:ext cx="874232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Avenir Book" panose="02000503020000020003" pitchFamily="2" charset="0"/>
              </a:rPr>
              <a:t>Form groups of 4–5.</a:t>
            </a:r>
          </a:p>
          <a:p>
            <a:endParaRPr lang="en-GB" dirty="0">
              <a:latin typeface="Avenir Book" panose="02000503020000020003" pitchFamily="2" charset="0"/>
            </a:endParaRPr>
          </a:p>
          <a:p>
            <a:r>
              <a:rPr lang="en-GB" dirty="0">
                <a:latin typeface="Avenir Book" panose="02000503020000020003" pitchFamily="2" charset="0"/>
              </a:rPr>
              <a:t>Draw three columns and contribute collaboratively:</a:t>
            </a:r>
          </a:p>
          <a:p>
            <a:endParaRPr lang="en-GB" dirty="0">
              <a:latin typeface="Avenir Book" panose="02000503020000020003" pitchFamily="2" charset="0"/>
            </a:endParaRPr>
          </a:p>
          <a:p>
            <a:pPr lvl="0"/>
            <a:r>
              <a:rPr lang="en-GB" b="1" dirty="0">
                <a:latin typeface="Avenir Black" panose="02000503020000020003" pitchFamily="2" charset="0"/>
              </a:rPr>
              <a:t>Highs</a:t>
            </a:r>
            <a:r>
              <a:rPr lang="en-GB" dirty="0">
                <a:latin typeface="Avenir Book" panose="02000503020000020003" pitchFamily="2" charset="0"/>
              </a:rPr>
              <a:t>: successes, breakthroughs, strong communication, creative wins</a:t>
            </a:r>
          </a:p>
          <a:p>
            <a:pPr lvl="0"/>
            <a:endParaRPr lang="en-GB" dirty="0">
              <a:latin typeface="Avenir Book" panose="02000503020000020003" pitchFamily="2" charset="0"/>
            </a:endParaRPr>
          </a:p>
          <a:p>
            <a:pPr lvl="0"/>
            <a:r>
              <a:rPr lang="en-GB" b="1" dirty="0">
                <a:latin typeface="Avenir Black" panose="02000503020000020003" pitchFamily="2" charset="0"/>
              </a:rPr>
              <a:t>Lows</a:t>
            </a:r>
            <a:r>
              <a:rPr lang="en-GB" dirty="0">
                <a:latin typeface="Avenir Book" panose="02000503020000020003" pitchFamily="2" charset="0"/>
              </a:rPr>
              <a:t>: breakdowns, conflict, ethical tensions, logistical issues</a:t>
            </a:r>
          </a:p>
          <a:p>
            <a:pPr lvl="0"/>
            <a:endParaRPr lang="en-GB" dirty="0">
              <a:latin typeface="Avenir Book" panose="02000503020000020003" pitchFamily="2" charset="0"/>
            </a:endParaRPr>
          </a:p>
          <a:p>
            <a:pPr lvl="0"/>
            <a:r>
              <a:rPr lang="en-GB" b="1" dirty="0">
                <a:latin typeface="Avenir Black" panose="02000503020000020003" pitchFamily="2" charset="0"/>
              </a:rPr>
              <a:t>Learnings</a:t>
            </a:r>
            <a:r>
              <a:rPr lang="en-GB" dirty="0">
                <a:latin typeface="Avenir Book" panose="02000503020000020003" pitchFamily="2" charset="0"/>
              </a:rPr>
              <a:t>: insights, strategies, shifts in awareness, practical improvements</a:t>
            </a:r>
          </a:p>
          <a:p>
            <a:pPr lvl="0"/>
            <a:endParaRPr lang="en-GB" dirty="0">
              <a:latin typeface="Avenir Book" panose="02000503020000020003" pitchFamily="2" charset="0"/>
            </a:endParaRPr>
          </a:p>
          <a:p>
            <a:pPr lvl="0"/>
            <a:r>
              <a:rPr lang="en-GB" dirty="0">
                <a:latin typeface="Avenir Book" panose="02000503020000020003" pitchFamily="2" charset="0"/>
              </a:rPr>
              <a:t>(You have 15 minutes to do this). </a:t>
            </a:r>
          </a:p>
          <a:p>
            <a:pPr marL="285750" indent="-285750">
              <a:buFontTx/>
              <a:buChar char="-"/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355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5BC67-3D79-1608-7917-BF5A88E90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C90A7E-B601-6F73-2ACC-F1A2BD895831}"/>
              </a:ext>
            </a:extLst>
          </p:cNvPr>
          <p:cNvSpPr/>
          <p:nvPr/>
        </p:nvSpPr>
        <p:spPr>
          <a:xfrm>
            <a:off x="0" y="0"/>
            <a:ext cx="12190476" cy="1295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9C5952-01F3-9314-1CCD-B01038E0F7EC}"/>
              </a:ext>
            </a:extLst>
          </p:cNvPr>
          <p:cNvSpPr/>
          <p:nvPr/>
        </p:nvSpPr>
        <p:spPr>
          <a:xfrm>
            <a:off x="1724076" y="416867"/>
            <a:ext cx="8742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Grounding Exercise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6F3874-F7AB-62D8-A20C-B9F0B1704EBD}"/>
              </a:ext>
            </a:extLst>
          </p:cNvPr>
          <p:cNvSpPr/>
          <p:nvPr/>
        </p:nvSpPr>
        <p:spPr>
          <a:xfrm>
            <a:off x="677153" y="1994787"/>
            <a:ext cx="1009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Avenir Black" panose="02000503020000020003" pitchFamily="2" charset="0"/>
              </a:rPr>
              <a:t>Small group discussion prompts (5 mins):</a:t>
            </a:r>
          </a:p>
          <a:p>
            <a:endParaRPr lang="en-GB" dirty="0">
              <a:latin typeface="Avenir Book" panose="02000503020000020003" pitchFamily="2" charset="0"/>
            </a:endParaRPr>
          </a:p>
          <a:p>
            <a:pPr lvl="0"/>
            <a:r>
              <a:rPr lang="en-GB" dirty="0">
                <a:latin typeface="Avenir Book" panose="02000503020000020003" pitchFamily="2" charset="0"/>
              </a:rPr>
              <a:t>Did the manifesto influence any decisions, conversations, or problem-solving during the project?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Which principles felt alive in practice?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Which principles were difficult to use or felt unrealistic?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Is there something that happened in the project that the manifesto didn’t prepare you for?</a:t>
            </a:r>
          </a:p>
          <a:p>
            <a:pPr marL="285750" indent="-285750">
              <a:buFontTx/>
              <a:buChar char="-"/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b="1" dirty="0">
                <a:latin typeface="Avenir Black" panose="02000503020000020003" pitchFamily="2" charset="0"/>
              </a:rPr>
              <a:t>Write two statements on a new sheet:</a:t>
            </a:r>
          </a:p>
          <a:p>
            <a:endParaRPr lang="en-GB" dirty="0">
              <a:latin typeface="Avenir Book" panose="02000503020000020003" pitchFamily="2" charset="0"/>
            </a:endParaRPr>
          </a:p>
          <a:p>
            <a:pPr lvl="0"/>
            <a:r>
              <a:rPr lang="en-GB" dirty="0">
                <a:latin typeface="Avenir Book" panose="02000503020000020003" pitchFamily="2" charset="0"/>
              </a:rPr>
              <a:t>“Where the Manifesto Supported Us” (if it did)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“Where the Manifesto Needs Revising”</a:t>
            </a:r>
          </a:p>
          <a:p>
            <a:pPr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46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B1023-237F-F3D5-6583-1AB05ACD2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2D1C9A0-99D0-7F81-3EC4-1C2304DC7EDC}"/>
              </a:ext>
            </a:extLst>
          </p:cNvPr>
          <p:cNvSpPr/>
          <p:nvPr/>
        </p:nvSpPr>
        <p:spPr>
          <a:xfrm>
            <a:off x="0" y="0"/>
            <a:ext cx="12190476" cy="1295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77570F-4B24-D9EC-47CA-D5DD80819257}"/>
              </a:ext>
            </a:extLst>
          </p:cNvPr>
          <p:cNvSpPr/>
          <p:nvPr/>
        </p:nvSpPr>
        <p:spPr>
          <a:xfrm>
            <a:off x="1724076" y="416867"/>
            <a:ext cx="8742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Grounding Exercise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48F053-25A1-2F03-5A79-31DD37E7D61D}"/>
              </a:ext>
            </a:extLst>
          </p:cNvPr>
          <p:cNvSpPr/>
          <p:nvPr/>
        </p:nvSpPr>
        <p:spPr>
          <a:xfrm>
            <a:off x="677153" y="1994787"/>
            <a:ext cx="1009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Avenir Black" panose="02000503020000020003" pitchFamily="2" charset="0"/>
              </a:rPr>
              <a:t>Small group discussion prompts (5 mins):</a:t>
            </a:r>
          </a:p>
          <a:p>
            <a:endParaRPr lang="en-GB" dirty="0">
              <a:latin typeface="Avenir Book" panose="02000503020000020003" pitchFamily="2" charset="0"/>
            </a:endParaRPr>
          </a:p>
          <a:p>
            <a:pPr lvl="0"/>
            <a:r>
              <a:rPr lang="en-GB" dirty="0">
                <a:latin typeface="Avenir Book" panose="02000503020000020003" pitchFamily="2" charset="0"/>
              </a:rPr>
              <a:t>Did the manifesto influence any decisions, conversations, or problem-solving during the project?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Which principles felt alive in practice?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Which principles were difficult to use or felt unrealistic?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Is there something that happened in the project that the manifesto didn’t prepare you for?</a:t>
            </a:r>
          </a:p>
          <a:p>
            <a:pPr marL="285750" indent="-285750">
              <a:buFontTx/>
              <a:buChar char="-"/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GB" b="1" dirty="0">
                <a:latin typeface="Avenir Black" panose="02000503020000020003" pitchFamily="2" charset="0"/>
              </a:rPr>
              <a:t>Write two statements on a new sheet:</a:t>
            </a:r>
          </a:p>
          <a:p>
            <a:endParaRPr lang="en-GB" dirty="0">
              <a:latin typeface="Avenir Book" panose="02000503020000020003" pitchFamily="2" charset="0"/>
            </a:endParaRPr>
          </a:p>
          <a:p>
            <a:pPr lvl="0"/>
            <a:r>
              <a:rPr lang="en-GB" dirty="0">
                <a:latin typeface="Avenir Book" panose="02000503020000020003" pitchFamily="2" charset="0"/>
              </a:rPr>
              <a:t>“Where the Manifesto Supported Us” (if it did)</a:t>
            </a:r>
          </a:p>
          <a:p>
            <a:pPr lvl="0"/>
            <a:r>
              <a:rPr lang="en-GB" dirty="0">
                <a:latin typeface="Avenir Book" panose="02000503020000020003" pitchFamily="2" charset="0"/>
              </a:rPr>
              <a:t>“Where the Manifesto Needs Revising”</a:t>
            </a:r>
          </a:p>
          <a:p>
            <a:pPr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874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C19D3-A21E-1B2C-2FB7-9D0DE1FC1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C2199D-F63E-774F-3AA9-F90FEF88ECB4}"/>
              </a:ext>
            </a:extLst>
          </p:cNvPr>
          <p:cNvSpPr/>
          <p:nvPr/>
        </p:nvSpPr>
        <p:spPr>
          <a:xfrm>
            <a:off x="0" y="0"/>
            <a:ext cx="12190476" cy="1295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F9ABB7-C354-0CEA-C6CC-A12D7FC5700E}"/>
              </a:ext>
            </a:extLst>
          </p:cNvPr>
          <p:cNvSpPr/>
          <p:nvPr/>
        </p:nvSpPr>
        <p:spPr>
          <a:xfrm>
            <a:off x="1724076" y="416867"/>
            <a:ext cx="8742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Grounding Exercise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EB761D-CEE3-D6A8-BA7D-3A07A8104276}"/>
              </a:ext>
            </a:extLst>
          </p:cNvPr>
          <p:cNvSpPr/>
          <p:nvPr/>
        </p:nvSpPr>
        <p:spPr>
          <a:xfrm>
            <a:off x="677153" y="1994787"/>
            <a:ext cx="100968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latin typeface="Avenir Book" panose="02000503020000020003" pitchFamily="2" charset="0"/>
              </a:rPr>
              <a:t>Walk around the space and read the Project journey sheets (highs, lows, learnings), Manifesto reflection sheets and original manifesto. </a:t>
            </a:r>
          </a:p>
          <a:p>
            <a:pPr lvl="0"/>
            <a:endParaRPr lang="en-GB" dirty="0">
              <a:latin typeface="Avenir Book" panose="02000503020000020003" pitchFamily="2" charset="0"/>
            </a:endParaRPr>
          </a:p>
          <a:p>
            <a:r>
              <a:rPr lang="en-GB" dirty="0">
                <a:latin typeface="Avenir Book" panose="02000503020000020003" pitchFamily="2" charset="0"/>
              </a:rPr>
              <a:t>Individually mark the following on the sheets:</a:t>
            </a:r>
          </a:p>
          <a:p>
            <a:endParaRPr lang="en-GB" dirty="0">
              <a:latin typeface="Avenir Book" panose="02000503020000020003" pitchFamily="2" charset="0"/>
            </a:endParaRPr>
          </a:p>
          <a:p>
            <a:r>
              <a:rPr lang="en-GB" b="1" dirty="0">
                <a:latin typeface="Avenir Book" panose="02000503020000020003" pitchFamily="2" charset="0"/>
              </a:rPr>
              <a:t>The most important project learning overall </a:t>
            </a:r>
            <a:r>
              <a:rPr lang="en-GB" b="1" dirty="0">
                <a:latin typeface="Avenir Black" panose="02000503020000020003" pitchFamily="2" charset="0"/>
              </a:rPr>
              <a:t>(L)</a:t>
            </a:r>
          </a:p>
          <a:p>
            <a:endParaRPr lang="en-GB" b="1" dirty="0">
              <a:latin typeface="Avenir Black" panose="02000503020000020003" pitchFamily="2" charset="0"/>
            </a:endParaRPr>
          </a:p>
          <a:p>
            <a:pPr lvl="0"/>
            <a:r>
              <a:rPr lang="en-GB" b="1" dirty="0">
                <a:latin typeface="Avenir Book" panose="02000503020000020003" pitchFamily="2" charset="0"/>
              </a:rPr>
              <a:t>The most significant challenge </a:t>
            </a:r>
            <a:r>
              <a:rPr lang="en-GB" b="1" dirty="0">
                <a:latin typeface="Avenir Black" panose="02000503020000020003" pitchFamily="2" charset="0"/>
              </a:rPr>
              <a:t>(C)</a:t>
            </a:r>
          </a:p>
          <a:p>
            <a:pPr lvl="0"/>
            <a:endParaRPr lang="en-GB" b="1" dirty="0">
              <a:latin typeface="Avenir Book" panose="02000503020000020003" pitchFamily="2" charset="0"/>
            </a:endParaRPr>
          </a:p>
          <a:p>
            <a:pPr lvl="0"/>
            <a:r>
              <a:rPr lang="en-GB" b="1" dirty="0">
                <a:latin typeface="Avenir Book" panose="02000503020000020003" pitchFamily="2" charset="0"/>
              </a:rPr>
              <a:t>The manifesto principle that worked best </a:t>
            </a:r>
            <a:r>
              <a:rPr lang="en-GB" b="1" dirty="0">
                <a:latin typeface="Avenir Black" panose="02000503020000020003" pitchFamily="2" charset="0"/>
              </a:rPr>
              <a:t>(MB)</a:t>
            </a:r>
          </a:p>
          <a:p>
            <a:pPr lvl="0"/>
            <a:endParaRPr lang="en-GB" b="1" dirty="0">
              <a:latin typeface="Avenir Book" panose="02000503020000020003" pitchFamily="2" charset="0"/>
            </a:endParaRPr>
          </a:p>
          <a:p>
            <a:pPr lvl="0"/>
            <a:r>
              <a:rPr lang="en-GB" b="1" dirty="0">
                <a:latin typeface="Avenir Book" panose="02000503020000020003" pitchFamily="2" charset="0"/>
              </a:rPr>
              <a:t>The manifesto principle (or gap) that needs most urgent revision </a:t>
            </a:r>
            <a:r>
              <a:rPr lang="en-GB" b="1" dirty="0">
                <a:latin typeface="Avenir Black" panose="02000503020000020003" pitchFamily="2" charset="0"/>
              </a:rPr>
              <a:t>(MR)</a:t>
            </a:r>
          </a:p>
          <a:p>
            <a:pPr>
              <a:defRPr/>
            </a:pPr>
            <a:endParaRPr lang="en-GB" b="1" dirty="0">
              <a:solidFill>
                <a:srgbClr val="000000"/>
              </a:solidFill>
              <a:latin typeface="Avenir Black" panose="02000503020000020003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521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31055-29DD-87A6-7E98-1F94204C5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1AD3F6-24FB-E1DE-50CA-12488D6A8973}"/>
              </a:ext>
            </a:extLst>
          </p:cNvPr>
          <p:cNvSpPr/>
          <p:nvPr/>
        </p:nvSpPr>
        <p:spPr>
          <a:xfrm>
            <a:off x="0" y="0"/>
            <a:ext cx="12190476" cy="12954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76F48B-EBD4-B919-3ACF-0F7B5DA9E3C2}"/>
              </a:ext>
            </a:extLst>
          </p:cNvPr>
          <p:cNvSpPr/>
          <p:nvPr/>
        </p:nvSpPr>
        <p:spPr>
          <a:xfrm>
            <a:off x="1724076" y="416867"/>
            <a:ext cx="8742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venir Black" panose="02000503020000020003" pitchFamily="2" charset="0"/>
              </a:rPr>
              <a:t>Reflection/Check Out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175F1F-7F68-EDC5-256D-67D80B80C841}"/>
              </a:ext>
            </a:extLst>
          </p:cNvPr>
          <p:cNvSpPr/>
          <p:nvPr/>
        </p:nvSpPr>
        <p:spPr>
          <a:xfrm>
            <a:off x="678687" y="3244334"/>
            <a:ext cx="10833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b="1" dirty="0">
                <a:solidFill>
                  <a:srgbClr val="000000"/>
                </a:solidFill>
                <a:latin typeface="Avenir Black" panose="02000503020000020003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Share back one word to summarise your experience of this project.</a:t>
            </a:r>
          </a:p>
        </p:txBody>
      </p:sp>
    </p:spTree>
    <p:extLst>
      <p:ext uri="{BB962C8B-B14F-4D97-AF65-F5344CB8AC3E}">
        <p14:creationId xmlns:p14="http://schemas.microsoft.com/office/powerpoint/2010/main" val="728471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22617</TotalTime>
  <Words>1053</Words>
  <Application>Microsoft Macintosh PowerPoint</Application>
  <PresentationFormat>Widescreen</PresentationFormat>
  <Paragraphs>163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Avenir Black</vt:lpstr>
      <vt:lpstr>Avenir Book</vt:lpstr>
      <vt:lpstr>Avenir Medium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Chuck Lowry</dc:creator>
  <cp:lastModifiedBy>Microsoft Office User</cp:lastModifiedBy>
  <cp:revision>64</cp:revision>
  <dcterms:created xsi:type="dcterms:W3CDTF">2020-09-29T16:19:41Z</dcterms:created>
  <dcterms:modified xsi:type="dcterms:W3CDTF">2025-12-02T15:30:52Z</dcterms:modified>
</cp:coreProperties>
</file>