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4" r:id="rId2"/>
    <p:sldId id="276" r:id="rId3"/>
    <p:sldId id="277" r:id="rId4"/>
    <p:sldId id="275" r:id="rId5"/>
    <p:sldId id="278" r:id="rId6"/>
    <p:sldId id="282" r:id="rId7"/>
    <p:sldId id="283" r:id="rId8"/>
    <p:sldId id="279" r:id="rId9"/>
    <p:sldId id="280" r:id="rId10"/>
    <p:sldId id="281" r:id="rId11"/>
    <p:sldId id="284" r:id="rId12"/>
    <p:sldId id="285" r:id="rId13"/>
    <p:sldId id="2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C0A"/>
    <a:srgbClr val="FF6100"/>
    <a:srgbClr val="FF8B3C"/>
    <a:srgbClr val="FFDE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322"/>
    <p:restoredTop sz="94930"/>
  </p:normalViewPr>
  <p:slideViewPr>
    <p:cSldViewPr snapToGrid="0" snapToObjects="1">
      <p:cViewPr varScale="1">
        <p:scale>
          <a:sx n="65" d="100"/>
          <a:sy n="65" d="100"/>
        </p:scale>
        <p:origin x="232" y="1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0D735-BE62-A647-BCDB-7EC64153270F}" type="datetimeFigureOut">
              <a:rPr lang="en-US" smtClean="0"/>
              <a:t>1/12/26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E5198-8D86-3241-B7F2-7E9405F5103F}" type="slidenum">
              <a:rPr lang="en-US" smtClean="0"/>
              <a:t>‹#›</a:t>
            </a:fld>
            <a:endParaRPr lang="en-US"/>
          </a:p>
        </p:txBody>
      </p:sp>
    </p:spTree>
    <p:extLst>
      <p:ext uri="{BB962C8B-B14F-4D97-AF65-F5344CB8AC3E}">
        <p14:creationId xmlns:p14="http://schemas.microsoft.com/office/powerpoint/2010/main" val="18776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bc.co.uk/programmes/b00729d9/episodes/player"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twitter.com/Alan_Measles" TargetMode="External"/><Relationship Id="rId5" Type="http://schemas.openxmlformats.org/officeDocument/2006/relationships/hyperlink" Target="http://www.bbc.co.uk/programmes/p01js37w" TargetMode="External"/><Relationship Id="rId4" Type="http://schemas.openxmlformats.org/officeDocument/2006/relationships/hyperlink" Target="https://www.royalacademy.org.uk/artist/97"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ogle.com/search?q=Free+Cinema+movement&amp;oq=the+free+cinema+manifeto&amp;gs_lcrp=EgZjaHJvbWUyBggAEEUYOTIJCAEQIRgKGKABMgkIAhAhGAoYoAEyBwgDECEYnwUyBwgEECEYnwUyBwgFECEYnwUyBwgGECEYnwUyBwgHECEYnwUyBwgIECEYnwUyBwgJECEYnwXSAQgzNzMyajBqNKgCALACAQ&amp;sourceid=chrome&amp;ie=UTF-8&amp;mstk=AUtExfCToG1TNF5WBtiNHnz5cYtgJE_Wm-DfXryuBnukg6jnGkd-4dziNQiMqyYleezN7EaNDVx1f9M85795RY7l4Xx0mVLNBP_qeU04J8GbzPHrhHh45uBUoqJl2r7n589bttTAOq6eZpQvTeYQsjXa4ooiSpJ_sChuRzKPJwRbzgtB1-NbRm7tioXprHzBHj2gFsP09edd4ag11oiKzVKDdx4opvtxOtA2I-hTxRTDHN3OGtsxBgPMNvZj56EJ9nqgN1VA4rkYmT-zkdPL_2LhtLSiZR-zmbdOEhobrn_Qttjt77ya13s1H-bz-Skq1IxVumT528c1HHALn73Yc8ig2hmBSKz8xbTezf6yes1PHWn_F7wIrfc3emqivNWFic2RmA&amp;csui=3&amp;ved=2ahUKEwiszK20sfGQAxW4aEEAHUyeN08QgK4QegQIARAC"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google.com/search?q=Lorenza+Mazzetti&amp;oq=the+free+cinema+manifeto&amp;gs_lcrp=EgZjaHJvbWUyBggAEEUYOTIJCAEQIRgKGKABMgkIAhAhGAoYoAEyBwgDECEYnwUyBwgEECEYnwUyBwgFECEYnwUyBwgGECEYnwUyBwgHECEYnwUyBwgIECEYnwUyBwgJECEYnwXSAQgzNzMyajBqNKgCALACAQ&amp;sourceid=chrome&amp;ie=UTF-8&amp;mstk=AUtExfCToG1TNF5WBtiNHnz5cYtgJE_Wm-DfXryuBnukg6jnGkd-4dziNQiMqyYleezN7EaNDVx1f9M85795RY7l4Xx0mVLNBP_qeU04J8GbzPHrhHh45uBUoqJl2r7n589bttTAOq6eZpQvTeYQsjXa4ooiSpJ_sChuRzKPJwRbzgtB1-NbRm7tioXprHzBHj2gFsP09edd4ag11oiKzVKDdx4opvtxOtA2I-hTxRTDHN3OGtsxBgPMNvZj56EJ9nqgN1VA4rkYmT-zkdPL_2LhtLSiZR-zmbdOEhobrn_Qttjt77ya13s1H-bz-Skq1IxVumT528c1HHALn73Yc8ig2hmBSKz8xbTezf6yes1PHWn_F7wIrfc3emqivNWFic2RmA&amp;csui=3&amp;ved=2ahUKEwiszK20sfGQAxW4aEEAHUyeN08QgK4QegQIARAD"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2pm</a:t>
            </a:r>
          </a:p>
        </p:txBody>
      </p:sp>
      <p:sp>
        <p:nvSpPr>
          <p:cNvPr id="4" name="Slide Number Placeholder 3"/>
          <p:cNvSpPr>
            <a:spLocks noGrp="1"/>
          </p:cNvSpPr>
          <p:nvPr>
            <p:ph type="sldNum" sz="quarter" idx="5"/>
          </p:nvPr>
        </p:nvSpPr>
        <p:spPr/>
        <p:txBody>
          <a:bodyPr/>
          <a:lstStyle/>
          <a:p>
            <a:fld id="{4E7E5198-8D86-3241-B7F2-7E9405F5103F}" type="slidenum">
              <a:rPr lang="en-US" smtClean="0"/>
              <a:t>1</a:t>
            </a:fld>
            <a:endParaRPr lang="en-US"/>
          </a:p>
        </p:txBody>
      </p:sp>
    </p:spTree>
    <p:extLst>
      <p:ext uri="{BB962C8B-B14F-4D97-AF65-F5344CB8AC3E}">
        <p14:creationId xmlns:p14="http://schemas.microsoft.com/office/powerpoint/2010/main" val="2049237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B3DC0-DD30-8842-4879-16267C9AEA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AEEE7-2EE1-60DE-28DC-ABD7CE3B18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CAA413-A3AD-85D5-AE4B-A11F356DDC22}"/>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n his series of </a:t>
            </a:r>
            <a:r>
              <a:rPr lang="en-GB" sz="1200" b="0" i="0" u="none" strike="noStrike" kern="1200" dirty="0">
                <a:solidFill>
                  <a:schemeClr val="tx1"/>
                </a:solidFill>
                <a:effectLst/>
                <a:latin typeface="+mn-lt"/>
                <a:ea typeface="+mn-ea"/>
                <a:cs typeface="+mn-cs"/>
                <a:hlinkClick r:id="rId3"/>
              </a:rPr>
              <a:t>Reith Lectures</a:t>
            </a:r>
            <a:r>
              <a:rPr lang="en-GB" sz="1200" b="0" i="0" kern="1200" dirty="0">
                <a:solidFill>
                  <a:schemeClr val="tx1"/>
                </a:solidFill>
                <a:effectLst/>
                <a:latin typeface="+mn-lt"/>
                <a:ea typeface="+mn-ea"/>
                <a:cs typeface="+mn-cs"/>
              </a:rPr>
              <a:t> last year, </a:t>
            </a:r>
            <a:r>
              <a:rPr lang="en-GB" sz="1200" b="0" i="0" u="none" strike="noStrike" kern="1200" dirty="0">
                <a:solidFill>
                  <a:schemeClr val="tx1"/>
                </a:solidFill>
                <a:effectLst/>
                <a:latin typeface="+mn-lt"/>
                <a:ea typeface="+mn-ea"/>
                <a:cs typeface="+mn-cs"/>
                <a:hlinkClick r:id="rId4"/>
              </a:rPr>
              <a:t>Grayson Perry RA</a:t>
            </a:r>
            <a:r>
              <a:rPr lang="en-GB" sz="1200" b="0" i="0" kern="1200" dirty="0">
                <a:solidFill>
                  <a:schemeClr val="tx1"/>
                </a:solidFill>
                <a:effectLst/>
                <a:latin typeface="+mn-lt"/>
                <a:ea typeface="+mn-ea"/>
                <a:cs typeface="+mn-cs"/>
              </a:rPr>
              <a:t> provided a thoughtful, witty and provocative take on many of the art world's most debated questions. Can anything be art? Who decides whether art is good or bad? </a:t>
            </a:r>
            <a:r>
              <a:rPr lang="en-GB" sz="1200" b="0" i="0" u="none" strike="noStrike" kern="1200" dirty="0">
                <a:solidFill>
                  <a:schemeClr val="tx1"/>
                </a:solidFill>
                <a:effectLst/>
                <a:latin typeface="+mn-lt"/>
                <a:ea typeface="+mn-ea"/>
                <a:cs typeface="+mn-cs"/>
                <a:hlinkClick r:id="rId5"/>
              </a:rPr>
              <a:t>Does democracy have bad taste?</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Continuing in this theme, Perry has created a special manifesto for the Royal Academy of Arts under the authorship of Red Alan (pictured above), a ceramic sculpture of his famed childhood teddy bear, </a:t>
            </a:r>
            <a:r>
              <a:rPr lang="en-GB" sz="1200" b="0" i="0" u="none" strike="noStrike" kern="1200" dirty="0">
                <a:solidFill>
                  <a:schemeClr val="tx1"/>
                </a:solidFill>
                <a:effectLst/>
                <a:latin typeface="+mn-lt"/>
                <a:ea typeface="+mn-ea"/>
                <a:cs typeface="+mn-cs"/>
                <a:hlinkClick r:id="rId6"/>
              </a:rPr>
              <a:t>Alan Measles</a:t>
            </a:r>
            <a:r>
              <a:rPr lang="en-GB" sz="1200" b="0" i="0" kern="1200" dirty="0">
                <a:solidFill>
                  <a:schemeClr val="tx1"/>
                </a:solidFill>
                <a:effectLst/>
                <a:latin typeface="+mn-lt"/>
                <a:ea typeface="+mn-ea"/>
                <a:cs typeface="+mn-cs"/>
              </a:rPr>
              <a:t>.</a:t>
            </a:r>
          </a:p>
        </p:txBody>
      </p:sp>
      <p:sp>
        <p:nvSpPr>
          <p:cNvPr id="4" name="Slide Number Placeholder 3">
            <a:extLst>
              <a:ext uri="{FF2B5EF4-FFF2-40B4-BE49-F238E27FC236}">
                <a16:creationId xmlns:a16="http://schemas.microsoft.com/office/drawing/2014/main" id="{D24AC979-C35A-348B-5918-C6FFB476F357}"/>
              </a:ext>
            </a:extLst>
          </p:cNvPr>
          <p:cNvSpPr>
            <a:spLocks noGrp="1"/>
          </p:cNvSpPr>
          <p:nvPr>
            <p:ph type="sldNum" sz="quarter" idx="5"/>
          </p:nvPr>
        </p:nvSpPr>
        <p:spPr/>
        <p:txBody>
          <a:bodyPr/>
          <a:lstStyle/>
          <a:p>
            <a:fld id="{4E7E5198-8D86-3241-B7F2-7E9405F5103F}" type="slidenum">
              <a:rPr lang="en-US" smtClean="0"/>
              <a:t>10</a:t>
            </a:fld>
            <a:endParaRPr lang="en-US"/>
          </a:p>
        </p:txBody>
      </p:sp>
    </p:spTree>
    <p:extLst>
      <p:ext uri="{BB962C8B-B14F-4D97-AF65-F5344CB8AC3E}">
        <p14:creationId xmlns:p14="http://schemas.microsoft.com/office/powerpoint/2010/main" val="2973490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4058D-C108-65DD-0038-E8F710896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2FC7BE-8DB8-0583-7986-C93D56634E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DAE25B-4FA6-BE59-92E4-391FCA724A2A}"/>
              </a:ext>
            </a:extLst>
          </p:cNvPr>
          <p:cNvSpPr>
            <a:spLocks noGrp="1"/>
          </p:cNvSpPr>
          <p:nvPr>
            <p:ph type="body" idx="1"/>
          </p:nvPr>
        </p:nvSpPr>
        <p:spPr/>
        <p:txBody>
          <a:bodyPr/>
          <a:lstStyle/>
          <a:p>
            <a:r>
              <a:rPr lang="en-US" dirty="0"/>
              <a:t>Whose voices are missing from this? How might this read to a collaborator from outside our institution? </a:t>
            </a:r>
          </a:p>
        </p:txBody>
      </p:sp>
      <p:sp>
        <p:nvSpPr>
          <p:cNvPr id="4" name="Slide Number Placeholder 3">
            <a:extLst>
              <a:ext uri="{FF2B5EF4-FFF2-40B4-BE49-F238E27FC236}">
                <a16:creationId xmlns:a16="http://schemas.microsoft.com/office/drawing/2014/main" id="{D27919BF-BCF6-5E54-8A48-A73116925408}"/>
              </a:ext>
            </a:extLst>
          </p:cNvPr>
          <p:cNvSpPr>
            <a:spLocks noGrp="1"/>
          </p:cNvSpPr>
          <p:nvPr>
            <p:ph type="sldNum" sz="quarter" idx="5"/>
          </p:nvPr>
        </p:nvSpPr>
        <p:spPr/>
        <p:txBody>
          <a:bodyPr/>
          <a:lstStyle/>
          <a:p>
            <a:fld id="{4E7E5198-8D86-3241-B7F2-7E9405F5103F}" type="slidenum">
              <a:rPr lang="en-US" smtClean="0"/>
              <a:t>11</a:t>
            </a:fld>
            <a:endParaRPr lang="en-US"/>
          </a:p>
        </p:txBody>
      </p:sp>
    </p:spTree>
    <p:extLst>
      <p:ext uri="{BB962C8B-B14F-4D97-AF65-F5344CB8AC3E}">
        <p14:creationId xmlns:p14="http://schemas.microsoft.com/office/powerpoint/2010/main" val="1987304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BCC64-DFC1-82A9-1D46-6C129E822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1F272-53CE-9FAF-FD2A-CEA729C27C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62C808-4CB6-244E-1027-73D414D22BB0}"/>
              </a:ext>
            </a:extLst>
          </p:cNvPr>
          <p:cNvSpPr>
            <a:spLocks noGrp="1"/>
          </p:cNvSpPr>
          <p:nvPr>
            <p:ph type="body" idx="1"/>
          </p:nvPr>
        </p:nvSpPr>
        <p:spPr/>
        <p:txBody>
          <a:bodyPr/>
          <a:lstStyle/>
          <a:p>
            <a:r>
              <a:rPr lang="en-US" dirty="0"/>
              <a:t>Whose voices are missing from this? How might this read to a collaborator from outside our institution? </a:t>
            </a:r>
          </a:p>
        </p:txBody>
      </p:sp>
      <p:sp>
        <p:nvSpPr>
          <p:cNvPr id="4" name="Slide Number Placeholder 3">
            <a:extLst>
              <a:ext uri="{FF2B5EF4-FFF2-40B4-BE49-F238E27FC236}">
                <a16:creationId xmlns:a16="http://schemas.microsoft.com/office/drawing/2014/main" id="{EB61A453-A40B-DDDF-3C18-CBD6E0ED5BA2}"/>
              </a:ext>
            </a:extLst>
          </p:cNvPr>
          <p:cNvSpPr>
            <a:spLocks noGrp="1"/>
          </p:cNvSpPr>
          <p:nvPr>
            <p:ph type="sldNum" sz="quarter" idx="5"/>
          </p:nvPr>
        </p:nvSpPr>
        <p:spPr/>
        <p:txBody>
          <a:bodyPr/>
          <a:lstStyle/>
          <a:p>
            <a:fld id="{4E7E5198-8D86-3241-B7F2-7E9405F5103F}" type="slidenum">
              <a:rPr lang="en-US" smtClean="0"/>
              <a:t>12</a:t>
            </a:fld>
            <a:endParaRPr lang="en-US"/>
          </a:p>
        </p:txBody>
      </p:sp>
    </p:spTree>
    <p:extLst>
      <p:ext uri="{BB962C8B-B14F-4D97-AF65-F5344CB8AC3E}">
        <p14:creationId xmlns:p14="http://schemas.microsoft.com/office/powerpoint/2010/main" val="2725959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47E7-1B39-B399-3C57-087905C4D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B43C5C-9D80-64A2-3917-3C523BAB0A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948D3-3C81-7E5E-F076-08F1D454E395}"/>
              </a:ext>
            </a:extLst>
          </p:cNvPr>
          <p:cNvSpPr>
            <a:spLocks noGrp="1"/>
          </p:cNvSpPr>
          <p:nvPr>
            <p:ph type="body" idx="1"/>
          </p:nvPr>
        </p:nvSpPr>
        <p:spPr/>
        <p:txBody>
          <a:bodyPr/>
          <a:lstStyle/>
          <a:p>
            <a:r>
              <a:rPr lang="en-US" dirty="0"/>
              <a:t>Whose voices are missing from this? How might this read to a collaborator from outside our institution? </a:t>
            </a:r>
          </a:p>
        </p:txBody>
      </p:sp>
      <p:sp>
        <p:nvSpPr>
          <p:cNvPr id="4" name="Slide Number Placeholder 3">
            <a:extLst>
              <a:ext uri="{FF2B5EF4-FFF2-40B4-BE49-F238E27FC236}">
                <a16:creationId xmlns:a16="http://schemas.microsoft.com/office/drawing/2014/main" id="{E242E339-FCE4-0379-9D37-CAD85DAA8B87}"/>
              </a:ext>
            </a:extLst>
          </p:cNvPr>
          <p:cNvSpPr>
            <a:spLocks noGrp="1"/>
          </p:cNvSpPr>
          <p:nvPr>
            <p:ph type="sldNum" sz="quarter" idx="5"/>
          </p:nvPr>
        </p:nvSpPr>
        <p:spPr/>
        <p:txBody>
          <a:bodyPr/>
          <a:lstStyle/>
          <a:p>
            <a:fld id="{4E7E5198-8D86-3241-B7F2-7E9405F5103F}" type="slidenum">
              <a:rPr lang="en-US" smtClean="0"/>
              <a:t>13</a:t>
            </a:fld>
            <a:endParaRPr lang="en-US"/>
          </a:p>
        </p:txBody>
      </p:sp>
    </p:spTree>
    <p:extLst>
      <p:ext uri="{BB962C8B-B14F-4D97-AF65-F5344CB8AC3E}">
        <p14:creationId xmlns:p14="http://schemas.microsoft.com/office/powerpoint/2010/main" val="2393995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BFC34-4D10-5B1C-1C2E-0196DE906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4D117B-864D-76CD-F3C0-35B7E23E8B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4A88E-14AB-80A1-14EF-CC272BAD3A61}"/>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Sylvia Duckworth’s ‘Wheel of Power and Privilege’ – a reflective tool to map how different attributes (such as race, gender, ability, class) intersect. It works well alongside frameworks like the Social GRACES to provide a fuller picture of identity and proximity to power. Elements of these wheels are arguably reductive, and many are in flux. However, they are a useful </a:t>
            </a:r>
            <a:r>
              <a:rPr lang="en-GB" sz="1200" b="0" i="0" kern="1200" dirty="0" err="1">
                <a:solidFill>
                  <a:schemeClr val="tx1"/>
                </a:solidFill>
                <a:effectLst/>
                <a:latin typeface="+mn-lt"/>
                <a:ea typeface="+mn-ea"/>
                <a:cs typeface="+mn-cs"/>
              </a:rPr>
              <a:t>strating</a:t>
            </a:r>
            <a:r>
              <a:rPr lang="en-GB" sz="1200" b="0" i="0" kern="1200" dirty="0">
                <a:solidFill>
                  <a:schemeClr val="tx1"/>
                </a:solidFill>
                <a:effectLst/>
                <a:latin typeface="+mn-lt"/>
                <a:ea typeface="+mn-ea"/>
                <a:cs typeface="+mn-cs"/>
              </a:rPr>
              <a:t> point for considering our own proximity to power. </a:t>
            </a:r>
            <a:endParaRPr lang="en-US" dirty="0"/>
          </a:p>
        </p:txBody>
      </p:sp>
      <p:sp>
        <p:nvSpPr>
          <p:cNvPr id="4" name="Slide Number Placeholder 3">
            <a:extLst>
              <a:ext uri="{FF2B5EF4-FFF2-40B4-BE49-F238E27FC236}">
                <a16:creationId xmlns:a16="http://schemas.microsoft.com/office/drawing/2014/main" id="{5C1369A6-C5FF-BDE8-EE86-B2B403E58849}"/>
              </a:ext>
            </a:extLst>
          </p:cNvPr>
          <p:cNvSpPr>
            <a:spLocks noGrp="1"/>
          </p:cNvSpPr>
          <p:nvPr>
            <p:ph type="sldNum" sz="quarter" idx="5"/>
          </p:nvPr>
        </p:nvSpPr>
        <p:spPr/>
        <p:txBody>
          <a:bodyPr/>
          <a:lstStyle/>
          <a:p>
            <a:fld id="{4E7E5198-8D86-3241-B7F2-7E9405F5103F}" type="slidenum">
              <a:rPr lang="en-US" smtClean="0"/>
              <a:t>2</a:t>
            </a:fld>
            <a:endParaRPr lang="en-US"/>
          </a:p>
        </p:txBody>
      </p:sp>
    </p:spTree>
    <p:extLst>
      <p:ext uri="{BB962C8B-B14F-4D97-AF65-F5344CB8AC3E}">
        <p14:creationId xmlns:p14="http://schemas.microsoft.com/office/powerpoint/2010/main" val="521509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FA3C0-3943-1588-1114-973A72B3A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A051CA-B6CF-1860-B915-9658911DFD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8A9CB0-5117-8E1D-0BAC-CE5AB2C184D0}"/>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Sylvia Duckworth’s ‘Wheel of Power and Privilege’ – a reflective tool to map how different attributes (such as race, gender, ability, class) intersect. It works well alongside frameworks like the Social GRACES to provide a fuller picture of identity and proximity to power. Elements of these wheels are arguably reductive, and many are in flux. However, they are a useful </a:t>
            </a:r>
            <a:r>
              <a:rPr lang="en-GB" sz="1200" b="0" i="0" kern="1200" dirty="0" err="1">
                <a:solidFill>
                  <a:schemeClr val="tx1"/>
                </a:solidFill>
                <a:effectLst/>
                <a:latin typeface="+mn-lt"/>
                <a:ea typeface="+mn-ea"/>
                <a:cs typeface="+mn-cs"/>
              </a:rPr>
              <a:t>strating</a:t>
            </a:r>
            <a:r>
              <a:rPr lang="en-GB" sz="1200" b="0" i="0" kern="1200" dirty="0">
                <a:solidFill>
                  <a:schemeClr val="tx1"/>
                </a:solidFill>
                <a:effectLst/>
                <a:latin typeface="+mn-lt"/>
                <a:ea typeface="+mn-ea"/>
                <a:cs typeface="+mn-cs"/>
              </a:rPr>
              <a:t> point for considering our own proximity to power. </a:t>
            </a:r>
            <a:endParaRPr lang="en-US" dirty="0"/>
          </a:p>
        </p:txBody>
      </p:sp>
      <p:sp>
        <p:nvSpPr>
          <p:cNvPr id="4" name="Slide Number Placeholder 3">
            <a:extLst>
              <a:ext uri="{FF2B5EF4-FFF2-40B4-BE49-F238E27FC236}">
                <a16:creationId xmlns:a16="http://schemas.microsoft.com/office/drawing/2014/main" id="{09BFF0D0-4454-639E-BF36-E35AC8BD0C46}"/>
              </a:ext>
            </a:extLst>
          </p:cNvPr>
          <p:cNvSpPr>
            <a:spLocks noGrp="1"/>
          </p:cNvSpPr>
          <p:nvPr>
            <p:ph type="sldNum" sz="quarter" idx="5"/>
          </p:nvPr>
        </p:nvSpPr>
        <p:spPr/>
        <p:txBody>
          <a:bodyPr/>
          <a:lstStyle/>
          <a:p>
            <a:fld id="{4E7E5198-8D86-3241-B7F2-7E9405F5103F}" type="slidenum">
              <a:rPr lang="en-US" smtClean="0"/>
              <a:t>3</a:t>
            </a:fld>
            <a:endParaRPr lang="en-US"/>
          </a:p>
        </p:txBody>
      </p:sp>
    </p:spTree>
    <p:extLst>
      <p:ext uri="{BB962C8B-B14F-4D97-AF65-F5344CB8AC3E}">
        <p14:creationId xmlns:p14="http://schemas.microsoft.com/office/powerpoint/2010/main" val="217311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DC2C7-D3A2-1C12-3E87-38B4B118A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5D7043-C940-7519-82D2-6CA976040C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3C802A-83AC-E692-694B-46EA5BFA15CC}"/>
              </a:ext>
            </a:extLst>
          </p:cNvPr>
          <p:cNvSpPr>
            <a:spLocks noGrp="1"/>
          </p:cNvSpPr>
          <p:nvPr>
            <p:ph type="body" idx="1"/>
          </p:nvPr>
        </p:nvSpPr>
        <p:spPr/>
        <p:txBody>
          <a:bodyPr/>
          <a:lstStyle/>
          <a:p>
            <a:r>
              <a:rPr lang="en-US" dirty="0"/>
              <a:t>2pm</a:t>
            </a:r>
          </a:p>
        </p:txBody>
      </p:sp>
      <p:sp>
        <p:nvSpPr>
          <p:cNvPr id="4" name="Slide Number Placeholder 3">
            <a:extLst>
              <a:ext uri="{FF2B5EF4-FFF2-40B4-BE49-F238E27FC236}">
                <a16:creationId xmlns:a16="http://schemas.microsoft.com/office/drawing/2014/main" id="{468D0F6C-F7BD-5D22-C01A-DE820A6CCD40}"/>
              </a:ext>
            </a:extLst>
          </p:cNvPr>
          <p:cNvSpPr>
            <a:spLocks noGrp="1"/>
          </p:cNvSpPr>
          <p:nvPr>
            <p:ph type="sldNum" sz="quarter" idx="5"/>
          </p:nvPr>
        </p:nvSpPr>
        <p:spPr/>
        <p:txBody>
          <a:bodyPr/>
          <a:lstStyle/>
          <a:p>
            <a:fld id="{4E7E5198-8D86-3241-B7F2-7E9405F5103F}" type="slidenum">
              <a:rPr lang="en-US" smtClean="0"/>
              <a:t>4</a:t>
            </a:fld>
            <a:endParaRPr lang="en-US"/>
          </a:p>
        </p:txBody>
      </p:sp>
    </p:spTree>
    <p:extLst>
      <p:ext uri="{BB962C8B-B14F-4D97-AF65-F5344CB8AC3E}">
        <p14:creationId xmlns:p14="http://schemas.microsoft.com/office/powerpoint/2010/main" val="2817402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78D26-52ED-AE8E-D500-3C97A87FE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642D5-301F-117F-A175-2818AC19E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1EE453-EE38-6B69-5554-AB3A7A4C032D}"/>
              </a:ext>
            </a:extLst>
          </p:cNvPr>
          <p:cNvSpPr>
            <a:spLocks noGrp="1"/>
          </p:cNvSpPr>
          <p:nvPr>
            <p:ph type="body" idx="1"/>
          </p:nvPr>
        </p:nvSpPr>
        <p:spPr/>
        <p:txBody>
          <a:bodyPr/>
          <a:lstStyle/>
          <a:p>
            <a:r>
              <a:rPr lang="en-US" dirty="0"/>
              <a:t>2pm</a:t>
            </a:r>
          </a:p>
        </p:txBody>
      </p:sp>
      <p:sp>
        <p:nvSpPr>
          <p:cNvPr id="4" name="Slide Number Placeholder 3">
            <a:extLst>
              <a:ext uri="{FF2B5EF4-FFF2-40B4-BE49-F238E27FC236}">
                <a16:creationId xmlns:a16="http://schemas.microsoft.com/office/drawing/2014/main" id="{A03BE9AE-0287-3852-4468-FFBAFDBD1758}"/>
              </a:ext>
            </a:extLst>
          </p:cNvPr>
          <p:cNvSpPr>
            <a:spLocks noGrp="1"/>
          </p:cNvSpPr>
          <p:nvPr>
            <p:ph type="sldNum" sz="quarter" idx="5"/>
          </p:nvPr>
        </p:nvSpPr>
        <p:spPr/>
        <p:txBody>
          <a:bodyPr/>
          <a:lstStyle/>
          <a:p>
            <a:fld id="{4E7E5198-8D86-3241-B7F2-7E9405F5103F}" type="slidenum">
              <a:rPr lang="en-US" smtClean="0"/>
              <a:t>5</a:t>
            </a:fld>
            <a:endParaRPr lang="en-US"/>
          </a:p>
        </p:txBody>
      </p:sp>
    </p:spTree>
    <p:extLst>
      <p:ext uri="{BB962C8B-B14F-4D97-AF65-F5344CB8AC3E}">
        <p14:creationId xmlns:p14="http://schemas.microsoft.com/office/powerpoint/2010/main" val="1104822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E56FB-8D5C-27C4-A3B2-0805E962CB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44AD1-2B65-962E-A784-E1B16BAB60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46766E-2DA9-72A0-A854-307C9EEC262A}"/>
              </a:ext>
            </a:extLst>
          </p:cNvPr>
          <p:cNvSpPr>
            <a:spLocks noGrp="1"/>
          </p:cNvSpPr>
          <p:nvPr>
            <p:ph type="body" idx="1"/>
          </p:nvPr>
        </p:nvSpPr>
        <p:spPr/>
        <p:txBody>
          <a:bodyPr/>
          <a:lstStyle/>
          <a:p>
            <a:r>
              <a:rPr lang="en-US" dirty="0"/>
              <a:t>2pm</a:t>
            </a:r>
          </a:p>
        </p:txBody>
      </p:sp>
      <p:sp>
        <p:nvSpPr>
          <p:cNvPr id="4" name="Slide Number Placeholder 3">
            <a:extLst>
              <a:ext uri="{FF2B5EF4-FFF2-40B4-BE49-F238E27FC236}">
                <a16:creationId xmlns:a16="http://schemas.microsoft.com/office/drawing/2014/main" id="{6483B6E5-4715-8126-B3C6-EDBBA0B970BC}"/>
              </a:ext>
            </a:extLst>
          </p:cNvPr>
          <p:cNvSpPr>
            <a:spLocks noGrp="1"/>
          </p:cNvSpPr>
          <p:nvPr>
            <p:ph type="sldNum" sz="quarter" idx="5"/>
          </p:nvPr>
        </p:nvSpPr>
        <p:spPr/>
        <p:txBody>
          <a:bodyPr/>
          <a:lstStyle/>
          <a:p>
            <a:fld id="{4E7E5198-8D86-3241-B7F2-7E9405F5103F}" type="slidenum">
              <a:rPr lang="en-US" smtClean="0"/>
              <a:t>6</a:t>
            </a:fld>
            <a:endParaRPr lang="en-US"/>
          </a:p>
        </p:txBody>
      </p:sp>
    </p:spTree>
    <p:extLst>
      <p:ext uri="{BB962C8B-B14F-4D97-AF65-F5344CB8AC3E}">
        <p14:creationId xmlns:p14="http://schemas.microsoft.com/office/powerpoint/2010/main" val="2155901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AEEF6-B135-6660-7F7A-C0090F26F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9AFA3-ECA1-17E3-AECF-E7097FBDBD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4D3DEF-6A95-4D0A-60B6-925DC4129B9C}"/>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Guerrilla Girls is an anonymous group of feminist artists on a longstanding mission to fight sexism and racism within the art world. The group was formed in New York City in 1985 to tackle systemic issues with guerrilla methods, using iconic posters, books, billboards, interviews and more. Their work is </a:t>
            </a:r>
            <a:r>
              <a:rPr lang="en-GB" sz="1200" b="0" i="0" kern="1200" dirty="0" err="1">
                <a:solidFill>
                  <a:schemeClr val="tx1"/>
                </a:solidFill>
                <a:effectLst/>
                <a:latin typeface="+mn-lt"/>
                <a:ea typeface="+mn-ea"/>
                <a:cs typeface="+mn-cs"/>
              </a:rPr>
              <a:t>colorful</a:t>
            </a:r>
            <a:r>
              <a:rPr lang="en-GB" sz="1200" b="0" i="0" kern="1200" dirty="0">
                <a:solidFill>
                  <a:schemeClr val="tx1"/>
                </a:solidFill>
                <a:effectLst/>
                <a:latin typeface="+mn-lt"/>
                <a:ea typeface="+mn-ea"/>
                <a:cs typeface="+mn-cs"/>
              </a:rPr>
              <a:t>, distinctive and humorous. To protect individual identities in interviews, they wear gorilla masks and use pseudonyms that refer to historical female artists such as Frida Kahlo and Käthe Kollwitz, as well as writers and activists like Gertrude Stein and Harriet Tubman.</a:t>
            </a:r>
            <a:endParaRPr lang="en-US" dirty="0"/>
          </a:p>
        </p:txBody>
      </p:sp>
      <p:sp>
        <p:nvSpPr>
          <p:cNvPr id="4" name="Slide Number Placeholder 3">
            <a:extLst>
              <a:ext uri="{FF2B5EF4-FFF2-40B4-BE49-F238E27FC236}">
                <a16:creationId xmlns:a16="http://schemas.microsoft.com/office/drawing/2014/main" id="{821D1326-2CD5-CF1A-3069-6B234D26E933}"/>
              </a:ext>
            </a:extLst>
          </p:cNvPr>
          <p:cNvSpPr>
            <a:spLocks noGrp="1"/>
          </p:cNvSpPr>
          <p:nvPr>
            <p:ph type="sldNum" sz="quarter" idx="5"/>
          </p:nvPr>
        </p:nvSpPr>
        <p:spPr/>
        <p:txBody>
          <a:bodyPr/>
          <a:lstStyle/>
          <a:p>
            <a:fld id="{4E7E5198-8D86-3241-B7F2-7E9405F5103F}" type="slidenum">
              <a:rPr lang="en-US" smtClean="0"/>
              <a:t>7</a:t>
            </a:fld>
            <a:endParaRPr lang="en-US"/>
          </a:p>
        </p:txBody>
      </p:sp>
    </p:spTree>
    <p:extLst>
      <p:ext uri="{BB962C8B-B14F-4D97-AF65-F5344CB8AC3E}">
        <p14:creationId xmlns:p14="http://schemas.microsoft.com/office/powerpoint/2010/main" val="2683874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8FA90-0C71-98CA-82C5-BF5C14C04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13F7A0-48A4-4770-E268-E8AFCDA81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8C0D6D-A770-29F5-A326-9961872BEE8D}"/>
              </a:ext>
            </a:extLst>
          </p:cNvPr>
          <p:cNvSpPr>
            <a:spLocks noGrp="1"/>
          </p:cNvSpPr>
          <p:nvPr>
            <p:ph type="body" idx="1"/>
          </p:nvPr>
        </p:nvSpPr>
        <p:spPr/>
        <p:txBody>
          <a:bodyPr/>
          <a:lstStyle/>
          <a:p>
            <a:r>
              <a:rPr lang="en-GB" dirty="0"/>
              <a:t>The Free Cinema Manifesto was a declaration of principles for the </a:t>
            </a:r>
            <a:r>
              <a:rPr lang="en-GB" dirty="0">
                <a:effectLst/>
                <a:hlinkClick r:id="rId3"/>
              </a:rPr>
              <a:t>Free Cinema movement</a:t>
            </a:r>
            <a:r>
              <a:rPr lang="en-GB" dirty="0"/>
              <a:t>, a 1950s British documentary film movement co-written by Lindsay Anderson and </a:t>
            </a:r>
            <a:r>
              <a:rPr lang="en-GB" dirty="0">
                <a:effectLst/>
                <a:hlinkClick r:id="rId4"/>
              </a:rPr>
              <a:t>Lorenza Mazzetti</a:t>
            </a:r>
            <a:r>
              <a:rPr lang="en-GB" sz="1200" b="0" i="0" kern="1200" dirty="0">
                <a:solidFill>
                  <a:schemeClr val="tx1"/>
                </a:solidFill>
                <a:effectLst/>
                <a:latin typeface="+mn-lt"/>
                <a:ea typeface="+mn-ea"/>
                <a:cs typeface="+mn-cs"/>
              </a:rPr>
              <a:t>. It emphasized a new approach to filmmaking with an "attitude" rooted in freedom, the significance of ordinary life, and a DIY aesthetic, rejecting the established norms of both Hollywood and traditional documentary styles.</a:t>
            </a:r>
            <a:endParaRPr lang="en-US" dirty="0"/>
          </a:p>
        </p:txBody>
      </p:sp>
      <p:sp>
        <p:nvSpPr>
          <p:cNvPr id="4" name="Slide Number Placeholder 3">
            <a:extLst>
              <a:ext uri="{FF2B5EF4-FFF2-40B4-BE49-F238E27FC236}">
                <a16:creationId xmlns:a16="http://schemas.microsoft.com/office/drawing/2014/main" id="{5B57E3E5-C9D2-B575-EB3E-3DAB255484D7}"/>
              </a:ext>
            </a:extLst>
          </p:cNvPr>
          <p:cNvSpPr>
            <a:spLocks noGrp="1"/>
          </p:cNvSpPr>
          <p:nvPr>
            <p:ph type="sldNum" sz="quarter" idx="5"/>
          </p:nvPr>
        </p:nvSpPr>
        <p:spPr/>
        <p:txBody>
          <a:bodyPr/>
          <a:lstStyle/>
          <a:p>
            <a:fld id="{4E7E5198-8D86-3241-B7F2-7E9405F5103F}" type="slidenum">
              <a:rPr lang="en-US" smtClean="0"/>
              <a:t>8</a:t>
            </a:fld>
            <a:endParaRPr lang="en-US"/>
          </a:p>
        </p:txBody>
      </p:sp>
    </p:spTree>
    <p:extLst>
      <p:ext uri="{BB962C8B-B14F-4D97-AF65-F5344CB8AC3E}">
        <p14:creationId xmlns:p14="http://schemas.microsoft.com/office/powerpoint/2010/main" val="1417214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C84F0-89AA-FB57-00B0-B590DF0E5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0C2BF5-C4F9-02DB-7A1F-B6AEF9458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C934A-772C-38EE-2576-6A14AACF4050}"/>
              </a:ext>
            </a:extLst>
          </p:cNvPr>
          <p:cNvSpPr>
            <a:spLocks noGrp="1"/>
          </p:cNvSpPr>
          <p:nvPr>
            <p:ph type="body" idx="1"/>
          </p:nvPr>
        </p:nvSpPr>
        <p:spPr/>
        <p:txBody>
          <a:bodyPr/>
          <a:lstStyle/>
          <a:p>
            <a:r>
              <a:rPr lang="en-GB" dirty="0"/>
              <a:t>The Dogme 95 manifesto, a set of 10 rules known as the "Vow of Chastity," was created by Lars von Trier and Thomas Vinterberg to strip away cinematic artifice and return to filmmaking's core elements</a:t>
            </a:r>
            <a:r>
              <a:rPr lang="en-GB" sz="1200" b="0" i="0" kern="1200" dirty="0">
                <a:solidFill>
                  <a:schemeClr val="tx1"/>
                </a:solidFill>
                <a:effectLst/>
                <a:latin typeface="+mn-lt"/>
                <a:ea typeface="+mn-ea"/>
                <a:cs typeface="+mn-cs"/>
              </a:rPr>
              <a:t>.</a:t>
            </a:r>
            <a:endParaRPr lang="en-US" dirty="0"/>
          </a:p>
        </p:txBody>
      </p:sp>
      <p:sp>
        <p:nvSpPr>
          <p:cNvPr id="4" name="Slide Number Placeholder 3">
            <a:extLst>
              <a:ext uri="{FF2B5EF4-FFF2-40B4-BE49-F238E27FC236}">
                <a16:creationId xmlns:a16="http://schemas.microsoft.com/office/drawing/2014/main" id="{2D36EF1C-3DD7-64E6-5889-37C1D07782D1}"/>
              </a:ext>
            </a:extLst>
          </p:cNvPr>
          <p:cNvSpPr>
            <a:spLocks noGrp="1"/>
          </p:cNvSpPr>
          <p:nvPr>
            <p:ph type="sldNum" sz="quarter" idx="5"/>
          </p:nvPr>
        </p:nvSpPr>
        <p:spPr/>
        <p:txBody>
          <a:bodyPr/>
          <a:lstStyle/>
          <a:p>
            <a:fld id="{4E7E5198-8D86-3241-B7F2-7E9405F5103F}" type="slidenum">
              <a:rPr lang="en-US" smtClean="0"/>
              <a:t>9</a:t>
            </a:fld>
            <a:endParaRPr lang="en-US"/>
          </a:p>
        </p:txBody>
      </p:sp>
    </p:spTree>
    <p:extLst>
      <p:ext uri="{BB962C8B-B14F-4D97-AF65-F5344CB8AC3E}">
        <p14:creationId xmlns:p14="http://schemas.microsoft.com/office/powerpoint/2010/main" val="72550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5D123-F2B4-6F47-8D49-85CEFFD0A14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4FFE993-0031-5B44-952F-C90A56C8A3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93A83EA-97ED-BA4D-91F1-FECB1513F1D0}"/>
              </a:ext>
            </a:extLst>
          </p:cNvPr>
          <p:cNvSpPr>
            <a:spLocks noGrp="1"/>
          </p:cNvSpPr>
          <p:nvPr>
            <p:ph type="dt" sz="half" idx="10"/>
          </p:nvPr>
        </p:nvSpPr>
        <p:spPr/>
        <p:txBody>
          <a:bodyPr/>
          <a:lstStyle/>
          <a:p>
            <a:fld id="{76664AE3-54EA-AD40-B70B-4C93B0587E71}" type="datetimeFigureOut">
              <a:rPr lang="en-US" smtClean="0"/>
              <a:t>1/12/26</a:t>
            </a:fld>
            <a:endParaRPr lang="en-US"/>
          </a:p>
        </p:txBody>
      </p:sp>
      <p:sp>
        <p:nvSpPr>
          <p:cNvPr id="5" name="Footer Placeholder 4">
            <a:extLst>
              <a:ext uri="{FF2B5EF4-FFF2-40B4-BE49-F238E27FC236}">
                <a16:creationId xmlns:a16="http://schemas.microsoft.com/office/drawing/2014/main" id="{A2818830-4AA0-2248-8A1D-D09954A7F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B3B53-D2CE-304A-8818-A78ABF345F72}"/>
              </a:ext>
            </a:extLst>
          </p:cNvPr>
          <p:cNvSpPr>
            <a:spLocks noGrp="1"/>
          </p:cNvSpPr>
          <p:nvPr>
            <p:ph type="sldNum" sz="quarter" idx="12"/>
          </p:nvPr>
        </p:nvSpPr>
        <p:spPr/>
        <p:txBody>
          <a:bodyPr/>
          <a:lstStyle/>
          <a:p>
            <a:fld id="{D1AD5126-826B-0A4C-B167-9A04A57F7533}" type="slidenum">
              <a:rPr lang="en-US" smtClean="0"/>
              <a:t>‹#›</a:t>
            </a:fld>
            <a:endParaRPr lang="en-US"/>
          </a:p>
        </p:txBody>
      </p:sp>
    </p:spTree>
    <p:extLst>
      <p:ext uri="{BB962C8B-B14F-4D97-AF65-F5344CB8AC3E}">
        <p14:creationId xmlns:p14="http://schemas.microsoft.com/office/powerpoint/2010/main" val="349371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B937B-96D3-2545-9587-C445FA34B2D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CC68AB4-72AC-D64B-AF38-CFD742CCF5B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8EE6C0-9B5D-624D-B0AE-8869826919A2}"/>
              </a:ext>
            </a:extLst>
          </p:cNvPr>
          <p:cNvSpPr>
            <a:spLocks noGrp="1"/>
          </p:cNvSpPr>
          <p:nvPr>
            <p:ph type="dt" sz="half" idx="10"/>
          </p:nvPr>
        </p:nvSpPr>
        <p:spPr/>
        <p:txBody>
          <a:bodyPr/>
          <a:lstStyle/>
          <a:p>
            <a:fld id="{76664AE3-54EA-AD40-B70B-4C93B0587E71}" type="datetimeFigureOut">
              <a:rPr lang="en-US" smtClean="0"/>
              <a:t>1/12/26</a:t>
            </a:fld>
            <a:endParaRPr lang="en-US"/>
          </a:p>
        </p:txBody>
      </p:sp>
      <p:sp>
        <p:nvSpPr>
          <p:cNvPr id="5" name="Footer Placeholder 4">
            <a:extLst>
              <a:ext uri="{FF2B5EF4-FFF2-40B4-BE49-F238E27FC236}">
                <a16:creationId xmlns:a16="http://schemas.microsoft.com/office/drawing/2014/main" id="{921354AB-904B-DF4E-9449-F3D80359C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61914-45DE-A641-B44A-A1676CB493AB}"/>
              </a:ext>
            </a:extLst>
          </p:cNvPr>
          <p:cNvSpPr>
            <a:spLocks noGrp="1"/>
          </p:cNvSpPr>
          <p:nvPr>
            <p:ph type="sldNum" sz="quarter" idx="12"/>
          </p:nvPr>
        </p:nvSpPr>
        <p:spPr/>
        <p:txBody>
          <a:bodyPr/>
          <a:lstStyle/>
          <a:p>
            <a:fld id="{D1AD5126-826B-0A4C-B167-9A04A57F7533}" type="slidenum">
              <a:rPr lang="en-US" smtClean="0"/>
              <a:t>‹#›</a:t>
            </a:fld>
            <a:endParaRPr lang="en-US"/>
          </a:p>
        </p:txBody>
      </p:sp>
    </p:spTree>
    <p:extLst>
      <p:ext uri="{BB962C8B-B14F-4D97-AF65-F5344CB8AC3E}">
        <p14:creationId xmlns:p14="http://schemas.microsoft.com/office/powerpoint/2010/main" val="151246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E54FBE-F8B4-5948-8A92-601F4735A4E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D2FBC90-D8A9-AB46-8F93-E4A95E0A05B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A1F326-999C-1749-AA79-8C9582A844E9}"/>
              </a:ext>
            </a:extLst>
          </p:cNvPr>
          <p:cNvSpPr>
            <a:spLocks noGrp="1"/>
          </p:cNvSpPr>
          <p:nvPr>
            <p:ph type="dt" sz="half" idx="10"/>
          </p:nvPr>
        </p:nvSpPr>
        <p:spPr/>
        <p:txBody>
          <a:bodyPr/>
          <a:lstStyle/>
          <a:p>
            <a:fld id="{76664AE3-54EA-AD40-B70B-4C93B0587E71}" type="datetimeFigureOut">
              <a:rPr lang="en-US" smtClean="0"/>
              <a:t>1/12/26</a:t>
            </a:fld>
            <a:endParaRPr lang="en-US"/>
          </a:p>
        </p:txBody>
      </p:sp>
      <p:sp>
        <p:nvSpPr>
          <p:cNvPr id="5" name="Footer Placeholder 4">
            <a:extLst>
              <a:ext uri="{FF2B5EF4-FFF2-40B4-BE49-F238E27FC236}">
                <a16:creationId xmlns:a16="http://schemas.microsoft.com/office/drawing/2014/main" id="{1319AC83-2917-1144-8186-3DEDEDF01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81DAC-4BD0-5C44-AEAB-ED7405F828B2}"/>
              </a:ext>
            </a:extLst>
          </p:cNvPr>
          <p:cNvSpPr>
            <a:spLocks noGrp="1"/>
          </p:cNvSpPr>
          <p:nvPr>
            <p:ph type="sldNum" sz="quarter" idx="12"/>
          </p:nvPr>
        </p:nvSpPr>
        <p:spPr/>
        <p:txBody>
          <a:bodyPr/>
          <a:lstStyle/>
          <a:p>
            <a:fld id="{D1AD5126-826B-0A4C-B167-9A04A57F7533}" type="slidenum">
              <a:rPr lang="en-US" smtClean="0"/>
              <a:t>‹#›</a:t>
            </a:fld>
            <a:endParaRPr lang="en-US"/>
          </a:p>
        </p:txBody>
      </p:sp>
    </p:spTree>
    <p:extLst>
      <p:ext uri="{BB962C8B-B14F-4D97-AF65-F5344CB8AC3E}">
        <p14:creationId xmlns:p14="http://schemas.microsoft.com/office/powerpoint/2010/main" val="232399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CC916-FBCB-4A4B-94D3-5104C7D21F4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18FEE2-6A24-E442-B5EF-D2BAB5E49A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6AAFBD-4244-B947-AB37-2825A7929415}"/>
              </a:ext>
            </a:extLst>
          </p:cNvPr>
          <p:cNvSpPr>
            <a:spLocks noGrp="1"/>
          </p:cNvSpPr>
          <p:nvPr>
            <p:ph type="dt" sz="half" idx="10"/>
          </p:nvPr>
        </p:nvSpPr>
        <p:spPr/>
        <p:txBody>
          <a:bodyPr/>
          <a:lstStyle/>
          <a:p>
            <a:fld id="{76664AE3-54EA-AD40-B70B-4C93B0587E71}" type="datetimeFigureOut">
              <a:rPr lang="en-US" smtClean="0"/>
              <a:t>1/12/26</a:t>
            </a:fld>
            <a:endParaRPr lang="en-US"/>
          </a:p>
        </p:txBody>
      </p:sp>
      <p:sp>
        <p:nvSpPr>
          <p:cNvPr id="5" name="Footer Placeholder 4">
            <a:extLst>
              <a:ext uri="{FF2B5EF4-FFF2-40B4-BE49-F238E27FC236}">
                <a16:creationId xmlns:a16="http://schemas.microsoft.com/office/drawing/2014/main" id="{E16986B5-D5CD-EF4E-802C-C67091BFF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E2A6E8-4A0D-B445-B8A0-2B764E23C9E3}"/>
              </a:ext>
            </a:extLst>
          </p:cNvPr>
          <p:cNvSpPr>
            <a:spLocks noGrp="1"/>
          </p:cNvSpPr>
          <p:nvPr>
            <p:ph type="sldNum" sz="quarter" idx="12"/>
          </p:nvPr>
        </p:nvSpPr>
        <p:spPr/>
        <p:txBody>
          <a:bodyPr/>
          <a:lstStyle/>
          <a:p>
            <a:fld id="{D1AD5126-826B-0A4C-B167-9A04A57F7533}" type="slidenum">
              <a:rPr lang="en-US" smtClean="0"/>
              <a:t>‹#›</a:t>
            </a:fld>
            <a:endParaRPr lang="en-US"/>
          </a:p>
        </p:txBody>
      </p:sp>
    </p:spTree>
    <p:extLst>
      <p:ext uri="{BB962C8B-B14F-4D97-AF65-F5344CB8AC3E}">
        <p14:creationId xmlns:p14="http://schemas.microsoft.com/office/powerpoint/2010/main" val="377933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289EC-41D4-F24C-A66F-AE703BFE70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1B43FB-801A-844B-8A76-093DB7009C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1508577-8D85-9D47-851D-C0C8106E4D9B}"/>
              </a:ext>
            </a:extLst>
          </p:cNvPr>
          <p:cNvSpPr>
            <a:spLocks noGrp="1"/>
          </p:cNvSpPr>
          <p:nvPr>
            <p:ph type="dt" sz="half" idx="10"/>
          </p:nvPr>
        </p:nvSpPr>
        <p:spPr/>
        <p:txBody>
          <a:bodyPr/>
          <a:lstStyle/>
          <a:p>
            <a:fld id="{76664AE3-54EA-AD40-B70B-4C93B0587E71}" type="datetimeFigureOut">
              <a:rPr lang="en-US" smtClean="0"/>
              <a:t>1/12/26</a:t>
            </a:fld>
            <a:endParaRPr lang="en-US"/>
          </a:p>
        </p:txBody>
      </p:sp>
      <p:sp>
        <p:nvSpPr>
          <p:cNvPr id="5" name="Footer Placeholder 4">
            <a:extLst>
              <a:ext uri="{FF2B5EF4-FFF2-40B4-BE49-F238E27FC236}">
                <a16:creationId xmlns:a16="http://schemas.microsoft.com/office/drawing/2014/main" id="{ED75B08E-B32A-2341-AB07-41F2CCCF4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FA370-FD94-464D-B45A-B77B6E958FCB}"/>
              </a:ext>
            </a:extLst>
          </p:cNvPr>
          <p:cNvSpPr>
            <a:spLocks noGrp="1"/>
          </p:cNvSpPr>
          <p:nvPr>
            <p:ph type="sldNum" sz="quarter" idx="12"/>
          </p:nvPr>
        </p:nvSpPr>
        <p:spPr/>
        <p:txBody>
          <a:bodyPr/>
          <a:lstStyle/>
          <a:p>
            <a:fld id="{D1AD5126-826B-0A4C-B167-9A04A57F7533}" type="slidenum">
              <a:rPr lang="en-US" smtClean="0"/>
              <a:t>‹#›</a:t>
            </a:fld>
            <a:endParaRPr lang="en-US"/>
          </a:p>
        </p:txBody>
      </p:sp>
    </p:spTree>
    <p:extLst>
      <p:ext uri="{BB962C8B-B14F-4D97-AF65-F5344CB8AC3E}">
        <p14:creationId xmlns:p14="http://schemas.microsoft.com/office/powerpoint/2010/main" val="64939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D3BD8-6C71-9A4A-AA98-38A5E8C8FB8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D12128C-F614-D34C-BE80-BA91B1C38E6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9DAFB28-1935-2842-874C-A03764B1432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96CD7D0-E2F8-F346-859E-D43073F5B90C}"/>
              </a:ext>
            </a:extLst>
          </p:cNvPr>
          <p:cNvSpPr>
            <a:spLocks noGrp="1"/>
          </p:cNvSpPr>
          <p:nvPr>
            <p:ph type="dt" sz="half" idx="10"/>
          </p:nvPr>
        </p:nvSpPr>
        <p:spPr/>
        <p:txBody>
          <a:bodyPr/>
          <a:lstStyle/>
          <a:p>
            <a:fld id="{76664AE3-54EA-AD40-B70B-4C93B0587E71}" type="datetimeFigureOut">
              <a:rPr lang="en-US" smtClean="0"/>
              <a:t>1/12/26</a:t>
            </a:fld>
            <a:endParaRPr lang="en-US"/>
          </a:p>
        </p:txBody>
      </p:sp>
      <p:sp>
        <p:nvSpPr>
          <p:cNvPr id="6" name="Footer Placeholder 5">
            <a:extLst>
              <a:ext uri="{FF2B5EF4-FFF2-40B4-BE49-F238E27FC236}">
                <a16:creationId xmlns:a16="http://schemas.microsoft.com/office/drawing/2014/main" id="{7A6BBC17-647A-7D48-92CA-42077779B8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16C64-5494-224C-9BED-E41847CCF34B}"/>
              </a:ext>
            </a:extLst>
          </p:cNvPr>
          <p:cNvSpPr>
            <a:spLocks noGrp="1"/>
          </p:cNvSpPr>
          <p:nvPr>
            <p:ph type="sldNum" sz="quarter" idx="12"/>
          </p:nvPr>
        </p:nvSpPr>
        <p:spPr/>
        <p:txBody>
          <a:bodyPr/>
          <a:lstStyle/>
          <a:p>
            <a:fld id="{D1AD5126-826B-0A4C-B167-9A04A57F7533}" type="slidenum">
              <a:rPr lang="en-US" smtClean="0"/>
              <a:t>‹#›</a:t>
            </a:fld>
            <a:endParaRPr lang="en-US"/>
          </a:p>
        </p:txBody>
      </p:sp>
    </p:spTree>
    <p:extLst>
      <p:ext uri="{BB962C8B-B14F-4D97-AF65-F5344CB8AC3E}">
        <p14:creationId xmlns:p14="http://schemas.microsoft.com/office/powerpoint/2010/main" val="2087705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49410-B367-2248-AFAC-2003918EA0F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7928F5F-FB87-3749-A040-727EFAEEA2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7B9F806-5D9B-8D49-8784-2D98191014B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18D9C70-E558-B847-8C26-B6DBDD317A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1664702-85F3-CE41-83AC-1BE62B89054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0A31453-767C-2141-B271-12C24CD2519B}"/>
              </a:ext>
            </a:extLst>
          </p:cNvPr>
          <p:cNvSpPr>
            <a:spLocks noGrp="1"/>
          </p:cNvSpPr>
          <p:nvPr>
            <p:ph type="dt" sz="half" idx="10"/>
          </p:nvPr>
        </p:nvSpPr>
        <p:spPr/>
        <p:txBody>
          <a:bodyPr/>
          <a:lstStyle/>
          <a:p>
            <a:fld id="{76664AE3-54EA-AD40-B70B-4C93B0587E71}" type="datetimeFigureOut">
              <a:rPr lang="en-US" smtClean="0"/>
              <a:t>1/12/26</a:t>
            </a:fld>
            <a:endParaRPr lang="en-US"/>
          </a:p>
        </p:txBody>
      </p:sp>
      <p:sp>
        <p:nvSpPr>
          <p:cNvPr id="8" name="Footer Placeholder 7">
            <a:extLst>
              <a:ext uri="{FF2B5EF4-FFF2-40B4-BE49-F238E27FC236}">
                <a16:creationId xmlns:a16="http://schemas.microsoft.com/office/drawing/2014/main" id="{90486919-A7ED-CD41-AC6B-6F9F69B60D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42243C-EF86-6848-BD9B-422BD659DF19}"/>
              </a:ext>
            </a:extLst>
          </p:cNvPr>
          <p:cNvSpPr>
            <a:spLocks noGrp="1"/>
          </p:cNvSpPr>
          <p:nvPr>
            <p:ph type="sldNum" sz="quarter" idx="12"/>
          </p:nvPr>
        </p:nvSpPr>
        <p:spPr/>
        <p:txBody>
          <a:bodyPr/>
          <a:lstStyle/>
          <a:p>
            <a:fld id="{D1AD5126-826B-0A4C-B167-9A04A57F7533}" type="slidenum">
              <a:rPr lang="en-US" smtClean="0"/>
              <a:t>‹#›</a:t>
            </a:fld>
            <a:endParaRPr lang="en-US"/>
          </a:p>
        </p:txBody>
      </p:sp>
    </p:spTree>
    <p:extLst>
      <p:ext uri="{BB962C8B-B14F-4D97-AF65-F5344CB8AC3E}">
        <p14:creationId xmlns:p14="http://schemas.microsoft.com/office/powerpoint/2010/main" val="1140913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BB5E3-03E5-EA41-B3DA-598140DC65A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E1FDD21-FAD0-3945-94D9-A2503B63ED9D}"/>
              </a:ext>
            </a:extLst>
          </p:cNvPr>
          <p:cNvSpPr>
            <a:spLocks noGrp="1"/>
          </p:cNvSpPr>
          <p:nvPr>
            <p:ph type="dt" sz="half" idx="10"/>
          </p:nvPr>
        </p:nvSpPr>
        <p:spPr/>
        <p:txBody>
          <a:bodyPr/>
          <a:lstStyle/>
          <a:p>
            <a:fld id="{76664AE3-54EA-AD40-B70B-4C93B0587E71}" type="datetimeFigureOut">
              <a:rPr lang="en-US" smtClean="0"/>
              <a:t>1/12/26</a:t>
            </a:fld>
            <a:endParaRPr lang="en-US"/>
          </a:p>
        </p:txBody>
      </p:sp>
      <p:sp>
        <p:nvSpPr>
          <p:cNvPr id="4" name="Footer Placeholder 3">
            <a:extLst>
              <a:ext uri="{FF2B5EF4-FFF2-40B4-BE49-F238E27FC236}">
                <a16:creationId xmlns:a16="http://schemas.microsoft.com/office/drawing/2014/main" id="{00F8C98B-E11C-594A-A701-F4BE81C4ED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94A6B2-C322-B54E-8C6D-2614B335A459}"/>
              </a:ext>
            </a:extLst>
          </p:cNvPr>
          <p:cNvSpPr>
            <a:spLocks noGrp="1"/>
          </p:cNvSpPr>
          <p:nvPr>
            <p:ph type="sldNum" sz="quarter" idx="12"/>
          </p:nvPr>
        </p:nvSpPr>
        <p:spPr/>
        <p:txBody>
          <a:bodyPr/>
          <a:lstStyle/>
          <a:p>
            <a:fld id="{D1AD5126-826B-0A4C-B167-9A04A57F7533}" type="slidenum">
              <a:rPr lang="en-US" smtClean="0"/>
              <a:t>‹#›</a:t>
            </a:fld>
            <a:endParaRPr lang="en-US"/>
          </a:p>
        </p:txBody>
      </p:sp>
    </p:spTree>
    <p:extLst>
      <p:ext uri="{BB962C8B-B14F-4D97-AF65-F5344CB8AC3E}">
        <p14:creationId xmlns:p14="http://schemas.microsoft.com/office/powerpoint/2010/main" val="324397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F5EB3D-23D5-6941-ABA8-E6D68D47FF77}"/>
              </a:ext>
            </a:extLst>
          </p:cNvPr>
          <p:cNvSpPr>
            <a:spLocks noGrp="1"/>
          </p:cNvSpPr>
          <p:nvPr>
            <p:ph type="dt" sz="half" idx="10"/>
          </p:nvPr>
        </p:nvSpPr>
        <p:spPr/>
        <p:txBody>
          <a:bodyPr/>
          <a:lstStyle/>
          <a:p>
            <a:fld id="{76664AE3-54EA-AD40-B70B-4C93B0587E71}" type="datetimeFigureOut">
              <a:rPr lang="en-US" smtClean="0"/>
              <a:t>1/12/26</a:t>
            </a:fld>
            <a:endParaRPr lang="en-US"/>
          </a:p>
        </p:txBody>
      </p:sp>
      <p:sp>
        <p:nvSpPr>
          <p:cNvPr id="3" name="Footer Placeholder 2">
            <a:extLst>
              <a:ext uri="{FF2B5EF4-FFF2-40B4-BE49-F238E27FC236}">
                <a16:creationId xmlns:a16="http://schemas.microsoft.com/office/drawing/2014/main" id="{BD89CC1D-9B92-114B-8886-7F36E133F9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71AF5E-DE20-FB47-95DB-C30D7BBEE178}"/>
              </a:ext>
            </a:extLst>
          </p:cNvPr>
          <p:cNvSpPr>
            <a:spLocks noGrp="1"/>
          </p:cNvSpPr>
          <p:nvPr>
            <p:ph type="sldNum" sz="quarter" idx="12"/>
          </p:nvPr>
        </p:nvSpPr>
        <p:spPr/>
        <p:txBody>
          <a:bodyPr/>
          <a:lstStyle/>
          <a:p>
            <a:fld id="{D1AD5126-826B-0A4C-B167-9A04A57F7533}" type="slidenum">
              <a:rPr lang="en-US" smtClean="0"/>
              <a:t>‹#›</a:t>
            </a:fld>
            <a:endParaRPr lang="en-US"/>
          </a:p>
        </p:txBody>
      </p:sp>
    </p:spTree>
    <p:extLst>
      <p:ext uri="{BB962C8B-B14F-4D97-AF65-F5344CB8AC3E}">
        <p14:creationId xmlns:p14="http://schemas.microsoft.com/office/powerpoint/2010/main" val="3444569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3977A-0998-634D-943A-8160FD1C4E9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A76619E-AB85-A447-824F-65BD4CE84E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4600BDF-D5E1-A34A-BAEE-F05035ED4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AF9ED1-735F-6C44-B247-3D3CC77DEDD4}"/>
              </a:ext>
            </a:extLst>
          </p:cNvPr>
          <p:cNvSpPr>
            <a:spLocks noGrp="1"/>
          </p:cNvSpPr>
          <p:nvPr>
            <p:ph type="dt" sz="half" idx="10"/>
          </p:nvPr>
        </p:nvSpPr>
        <p:spPr/>
        <p:txBody>
          <a:bodyPr/>
          <a:lstStyle/>
          <a:p>
            <a:fld id="{76664AE3-54EA-AD40-B70B-4C93B0587E71}" type="datetimeFigureOut">
              <a:rPr lang="en-US" smtClean="0"/>
              <a:t>1/12/26</a:t>
            </a:fld>
            <a:endParaRPr lang="en-US"/>
          </a:p>
        </p:txBody>
      </p:sp>
      <p:sp>
        <p:nvSpPr>
          <p:cNvPr id="6" name="Footer Placeholder 5">
            <a:extLst>
              <a:ext uri="{FF2B5EF4-FFF2-40B4-BE49-F238E27FC236}">
                <a16:creationId xmlns:a16="http://schemas.microsoft.com/office/drawing/2014/main" id="{0ABAE31E-6F34-6D4A-A919-F4EE450F54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0E0BC2-4F39-CB4C-82D7-D680C800FFB2}"/>
              </a:ext>
            </a:extLst>
          </p:cNvPr>
          <p:cNvSpPr>
            <a:spLocks noGrp="1"/>
          </p:cNvSpPr>
          <p:nvPr>
            <p:ph type="sldNum" sz="quarter" idx="12"/>
          </p:nvPr>
        </p:nvSpPr>
        <p:spPr/>
        <p:txBody>
          <a:bodyPr/>
          <a:lstStyle/>
          <a:p>
            <a:fld id="{D1AD5126-826B-0A4C-B167-9A04A57F7533}" type="slidenum">
              <a:rPr lang="en-US" smtClean="0"/>
              <a:t>‹#›</a:t>
            </a:fld>
            <a:endParaRPr lang="en-US"/>
          </a:p>
        </p:txBody>
      </p:sp>
    </p:spTree>
    <p:extLst>
      <p:ext uri="{BB962C8B-B14F-4D97-AF65-F5344CB8AC3E}">
        <p14:creationId xmlns:p14="http://schemas.microsoft.com/office/powerpoint/2010/main" val="3633789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C819-05CD-F34F-8EEA-D299B4D852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6A685A3-6D53-B54D-B41C-BABA1C2046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BEFC0C-2CB5-294C-8DC7-181648A003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A6CFB1-F4B5-6044-BCCF-F5D9B41B3D40}"/>
              </a:ext>
            </a:extLst>
          </p:cNvPr>
          <p:cNvSpPr>
            <a:spLocks noGrp="1"/>
          </p:cNvSpPr>
          <p:nvPr>
            <p:ph type="dt" sz="half" idx="10"/>
          </p:nvPr>
        </p:nvSpPr>
        <p:spPr/>
        <p:txBody>
          <a:bodyPr/>
          <a:lstStyle/>
          <a:p>
            <a:fld id="{76664AE3-54EA-AD40-B70B-4C93B0587E71}" type="datetimeFigureOut">
              <a:rPr lang="en-US" smtClean="0"/>
              <a:t>1/12/26</a:t>
            </a:fld>
            <a:endParaRPr lang="en-US"/>
          </a:p>
        </p:txBody>
      </p:sp>
      <p:sp>
        <p:nvSpPr>
          <p:cNvPr id="6" name="Footer Placeholder 5">
            <a:extLst>
              <a:ext uri="{FF2B5EF4-FFF2-40B4-BE49-F238E27FC236}">
                <a16:creationId xmlns:a16="http://schemas.microsoft.com/office/drawing/2014/main" id="{389C5F54-1C73-354F-8A84-686BAE482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8E696-6A72-A04C-A3A0-73EE9780F003}"/>
              </a:ext>
            </a:extLst>
          </p:cNvPr>
          <p:cNvSpPr>
            <a:spLocks noGrp="1"/>
          </p:cNvSpPr>
          <p:nvPr>
            <p:ph type="sldNum" sz="quarter" idx="12"/>
          </p:nvPr>
        </p:nvSpPr>
        <p:spPr/>
        <p:txBody>
          <a:bodyPr/>
          <a:lstStyle/>
          <a:p>
            <a:fld id="{D1AD5126-826B-0A4C-B167-9A04A57F7533}" type="slidenum">
              <a:rPr lang="en-US" smtClean="0"/>
              <a:t>‹#›</a:t>
            </a:fld>
            <a:endParaRPr lang="en-US"/>
          </a:p>
        </p:txBody>
      </p:sp>
    </p:spTree>
    <p:extLst>
      <p:ext uri="{BB962C8B-B14F-4D97-AF65-F5344CB8AC3E}">
        <p14:creationId xmlns:p14="http://schemas.microsoft.com/office/powerpoint/2010/main" val="198333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828760-D944-2B41-A4B7-2AD7043477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437899D-9572-1B4D-A9BA-4B8CC228D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B2D68C-47FC-9548-B5E1-6F85B12EA4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64AE3-54EA-AD40-B70B-4C93B0587E71}" type="datetimeFigureOut">
              <a:rPr lang="en-US" smtClean="0"/>
              <a:t>1/12/26</a:t>
            </a:fld>
            <a:endParaRPr lang="en-US"/>
          </a:p>
        </p:txBody>
      </p:sp>
      <p:sp>
        <p:nvSpPr>
          <p:cNvPr id="5" name="Footer Placeholder 4">
            <a:extLst>
              <a:ext uri="{FF2B5EF4-FFF2-40B4-BE49-F238E27FC236}">
                <a16:creationId xmlns:a16="http://schemas.microsoft.com/office/drawing/2014/main" id="{6624743B-5FD8-6842-958A-173F6656C6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38734C-A03E-2C43-8EB4-B30F4E823B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D5126-826B-0A4C-B167-9A04A57F7533}" type="slidenum">
              <a:rPr lang="en-US" smtClean="0"/>
              <a:t>‹#›</a:t>
            </a:fld>
            <a:endParaRPr lang="en-US"/>
          </a:p>
        </p:txBody>
      </p:sp>
    </p:spTree>
    <p:extLst>
      <p:ext uri="{BB962C8B-B14F-4D97-AF65-F5344CB8AC3E}">
        <p14:creationId xmlns:p14="http://schemas.microsoft.com/office/powerpoint/2010/main" val="134919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789A9E-F5EA-EB4B-B88F-C6121B45A83E}"/>
              </a:ext>
            </a:extLst>
          </p:cNvPr>
          <p:cNvSpPr/>
          <p:nvPr/>
        </p:nvSpPr>
        <p:spPr>
          <a:xfrm>
            <a:off x="0" y="0"/>
            <a:ext cx="12190476" cy="1295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DC933E3-A0EB-3444-AEE3-929CA432483B}"/>
              </a:ext>
            </a:extLst>
          </p:cNvPr>
          <p:cNvSpPr/>
          <p:nvPr/>
        </p:nvSpPr>
        <p:spPr>
          <a:xfrm>
            <a:off x="1724076" y="290372"/>
            <a:ext cx="8742323" cy="830997"/>
          </a:xfrm>
          <a:prstGeom prst="rect">
            <a:avLst/>
          </a:prstGeom>
        </p:spPr>
        <p:txBody>
          <a:bodyPr wrap="square">
            <a:spAutoFit/>
          </a:bodyPr>
          <a:lstStyle/>
          <a:p>
            <a:pPr algn="ctr"/>
            <a:r>
              <a:rPr lang="en-GB" sz="2400" b="1" dirty="0">
                <a:solidFill>
                  <a:schemeClr val="bg1"/>
                </a:solidFill>
                <a:latin typeface="Avenir Black" panose="02000503020000020003" pitchFamily="2" charset="0"/>
              </a:rPr>
              <a:t>Manifesting Change: </a:t>
            </a:r>
          </a:p>
          <a:p>
            <a:pPr algn="ctr"/>
            <a:r>
              <a:rPr lang="en-GB" sz="2400" b="1" dirty="0">
                <a:solidFill>
                  <a:schemeClr val="bg1"/>
                </a:solidFill>
                <a:latin typeface="Avenir Black" panose="02000503020000020003" pitchFamily="2" charset="0"/>
              </a:rPr>
              <a:t>Co-creating Ethical Approaches to Filmmaking Practices</a:t>
            </a:r>
          </a:p>
        </p:txBody>
      </p:sp>
      <p:sp>
        <p:nvSpPr>
          <p:cNvPr id="5" name="Rectangle 4">
            <a:extLst>
              <a:ext uri="{FF2B5EF4-FFF2-40B4-BE49-F238E27FC236}">
                <a16:creationId xmlns:a16="http://schemas.microsoft.com/office/drawing/2014/main" id="{B870BE61-D5D9-B2E4-EFAD-7E1582D69B38}"/>
              </a:ext>
            </a:extLst>
          </p:cNvPr>
          <p:cNvSpPr/>
          <p:nvPr/>
        </p:nvSpPr>
        <p:spPr>
          <a:xfrm>
            <a:off x="1464176" y="1778335"/>
            <a:ext cx="8742323" cy="3970318"/>
          </a:xfrm>
          <a:prstGeom prst="rect">
            <a:avLst/>
          </a:prstGeom>
        </p:spPr>
        <p:txBody>
          <a:bodyPr wrap="square">
            <a:spAutoFit/>
          </a:bodyPr>
          <a:lstStyle/>
          <a:p>
            <a:pPr>
              <a:defRPr/>
            </a:pPr>
            <a:r>
              <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rPr>
              <a:t>This workshop has been developed as part of an action research project exploring how to encourage inclusive filmmaking practices in higher education. </a:t>
            </a:r>
          </a:p>
          <a:p>
            <a:pPr>
              <a:defRPr/>
            </a:pPr>
            <a:endPar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endParaRPr>
          </a:p>
          <a:p>
            <a:pPr>
              <a:defRPr/>
            </a:pPr>
            <a:r>
              <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rPr>
              <a:t>Together we will: </a:t>
            </a:r>
          </a:p>
          <a:p>
            <a:pPr>
              <a:defRPr/>
            </a:pPr>
            <a:endParaRPr lang="en-GB" dirty="0">
              <a:solidFill>
                <a:srgbClr val="000000"/>
              </a:solidFill>
              <a:latin typeface="Avenir Book" panose="02000503020000020003" pitchFamily="2" charset="0"/>
              <a:ea typeface="Helvetica Neue" panose="02000503000000020004" pitchFamily="2" charset="0"/>
              <a:cs typeface="Helvetica Neue" panose="02000503000000020004" pitchFamily="2" charset="0"/>
            </a:endParaRPr>
          </a:p>
          <a:p>
            <a:pPr marL="285750" lvl="0" indent="-285750">
              <a:buFontTx/>
              <a:buChar char="-"/>
              <a:defRPr/>
            </a:pPr>
            <a:r>
              <a:rPr lang="en-US" dirty="0">
                <a:latin typeface="Avenir Medium" panose="02000503020000020003" pitchFamily="2" charset="0"/>
              </a:rPr>
              <a:t>Reflect on positionality and ethical responsibilities in collaborative filmmaking.</a:t>
            </a:r>
          </a:p>
          <a:p>
            <a:pPr marL="285750" lvl="0" indent="-285750">
              <a:buFontTx/>
              <a:buChar char="-"/>
              <a:defRPr/>
            </a:pPr>
            <a:r>
              <a:rPr lang="en-US" dirty="0">
                <a:latin typeface="Avenir Medium" panose="02000503020000020003" pitchFamily="2" charset="0"/>
              </a:rPr>
              <a:t>Explore the use of manifestos as both creative declaration and ethical contract.</a:t>
            </a:r>
          </a:p>
          <a:p>
            <a:pPr marL="285750" lvl="0" indent="-285750">
              <a:buFontTx/>
              <a:buChar char="-"/>
              <a:defRPr/>
            </a:pPr>
            <a:r>
              <a:rPr lang="en-US" dirty="0">
                <a:latin typeface="Avenir Medium" panose="02000503020000020003" pitchFamily="2" charset="0"/>
              </a:rPr>
              <a:t>Use manifesto making as a creative process to articulate collective commitments to inclusion, care and accountability. </a:t>
            </a:r>
          </a:p>
          <a:p>
            <a:pPr marL="285750" lvl="0" indent="-285750">
              <a:buFontTx/>
              <a:buChar cha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Produce a shared manifesto that can guide future collaborations with external partners (</a:t>
            </a:r>
            <a:r>
              <a:rPr lang="en-GB" dirty="0" err="1">
                <a:solidFill>
                  <a:srgbClr val="000000"/>
                </a:solidFill>
                <a:latin typeface="Avenir Medium" panose="02000503020000020003" pitchFamily="2" charset="0"/>
                <a:ea typeface="Helvetica Neue" panose="02000503000000020004" pitchFamily="2" charset="0"/>
                <a:cs typeface="Helvetica Neue" panose="02000503000000020004" pitchFamily="2" charset="0"/>
              </a:rPr>
              <a:t>eg</a:t>
            </a: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 LCDS). </a:t>
            </a:r>
          </a:p>
          <a:p>
            <a:pPr marL="285750" lvl="0" indent="-285750">
              <a:buFontTx/>
              <a:buChar char="-"/>
              <a:defRPr/>
            </a:pPr>
            <a:endPar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endParaRPr>
          </a:p>
          <a:p>
            <a:pPr lvl="0">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Please remember: this is a space of respect, curiosity, listening to understand, assuming positive intent and being kind with one another. </a:t>
            </a:r>
            <a:endParaRPr lang="en-US" dirty="0">
              <a:latin typeface="Avenir Medium" panose="02000503020000020003" pitchFamily="2" charset="0"/>
            </a:endParaRPr>
          </a:p>
        </p:txBody>
      </p:sp>
    </p:spTree>
    <p:extLst>
      <p:ext uri="{BB962C8B-B14F-4D97-AF65-F5344CB8AC3E}">
        <p14:creationId xmlns:p14="http://schemas.microsoft.com/office/powerpoint/2010/main" val="3084920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85FE3-941F-E500-FB95-AE4A4303C46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658994C-3800-AB30-E823-91BFD925A67B}"/>
              </a:ext>
            </a:extLst>
          </p:cNvPr>
          <p:cNvSpPr/>
          <p:nvPr/>
        </p:nvSpPr>
        <p:spPr>
          <a:xfrm>
            <a:off x="9725075" y="6211669"/>
            <a:ext cx="8742323" cy="646331"/>
          </a:xfrm>
          <a:prstGeom prst="rect">
            <a:avLst/>
          </a:prstGeom>
        </p:spPr>
        <p:txBody>
          <a:bodyPr wrap="square">
            <a:spAutoFit/>
          </a:bodyPr>
          <a:lstStyle/>
          <a:p>
            <a:pPr>
              <a:defRPr/>
            </a:pPr>
            <a:r>
              <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rPr>
              <a:t>Red Alan Manifesto </a:t>
            </a:r>
          </a:p>
          <a:p>
            <a:pPr>
              <a:defRPr/>
            </a:pPr>
            <a:r>
              <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rPr>
              <a:t>by Grayson Perry</a:t>
            </a:r>
          </a:p>
        </p:txBody>
      </p:sp>
      <p:pic>
        <p:nvPicPr>
          <p:cNvPr id="3" name="Picture 2" descr="A black and white drawing of a message&#10;&#10;AI-generated content may be incorrect.">
            <a:extLst>
              <a:ext uri="{FF2B5EF4-FFF2-40B4-BE49-F238E27FC236}">
                <a16:creationId xmlns:a16="http://schemas.microsoft.com/office/drawing/2014/main" id="{CFDE50F2-21E0-59EF-7304-39FF7EA53747}"/>
              </a:ext>
            </a:extLst>
          </p:cNvPr>
          <p:cNvPicPr>
            <a:picLocks noChangeAspect="1"/>
          </p:cNvPicPr>
          <p:nvPr/>
        </p:nvPicPr>
        <p:blipFill>
          <a:blip r:embed="rId3"/>
          <a:stretch>
            <a:fillRect/>
          </a:stretch>
        </p:blipFill>
        <p:spPr>
          <a:xfrm>
            <a:off x="2683565" y="46152"/>
            <a:ext cx="6871426" cy="6811847"/>
          </a:xfrm>
          <a:prstGeom prst="rect">
            <a:avLst/>
          </a:prstGeom>
        </p:spPr>
      </p:pic>
    </p:spTree>
    <p:extLst>
      <p:ext uri="{BB962C8B-B14F-4D97-AF65-F5344CB8AC3E}">
        <p14:creationId xmlns:p14="http://schemas.microsoft.com/office/powerpoint/2010/main" val="90666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0B92F-906F-F8CA-ED05-A817835DBED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ADA9714-BC0D-C481-6C0B-9BAD157FE750}"/>
              </a:ext>
            </a:extLst>
          </p:cNvPr>
          <p:cNvSpPr/>
          <p:nvPr/>
        </p:nvSpPr>
        <p:spPr>
          <a:xfrm>
            <a:off x="0" y="0"/>
            <a:ext cx="12190476" cy="1295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70B4FE1-7544-636A-B002-943213214F90}"/>
              </a:ext>
            </a:extLst>
          </p:cNvPr>
          <p:cNvSpPr/>
          <p:nvPr/>
        </p:nvSpPr>
        <p:spPr>
          <a:xfrm>
            <a:off x="1724076" y="416867"/>
            <a:ext cx="8742323" cy="461665"/>
          </a:xfrm>
          <a:prstGeom prst="rect">
            <a:avLst/>
          </a:prstGeom>
        </p:spPr>
        <p:txBody>
          <a:bodyPr wrap="square">
            <a:spAutoFit/>
          </a:bodyPr>
          <a:lstStyle/>
          <a:p>
            <a:pPr algn="ctr"/>
            <a:r>
              <a:rPr lang="en-GB" sz="2400" b="1" dirty="0">
                <a:solidFill>
                  <a:schemeClr val="bg1"/>
                </a:solidFill>
                <a:latin typeface="Avenir Black" panose="02000503020000020003" pitchFamily="2" charset="0"/>
              </a:rPr>
              <a:t>Collective Co-Creation: Writing the Manifesto</a:t>
            </a:r>
          </a:p>
        </p:txBody>
      </p:sp>
      <p:sp>
        <p:nvSpPr>
          <p:cNvPr id="5" name="Rectangle 4">
            <a:extLst>
              <a:ext uri="{FF2B5EF4-FFF2-40B4-BE49-F238E27FC236}">
                <a16:creationId xmlns:a16="http://schemas.microsoft.com/office/drawing/2014/main" id="{12DF0FCF-DE3B-6C00-5123-BCB5F53814CE}"/>
              </a:ext>
            </a:extLst>
          </p:cNvPr>
          <p:cNvSpPr/>
          <p:nvPr/>
        </p:nvSpPr>
        <p:spPr>
          <a:xfrm>
            <a:off x="1079500" y="1435435"/>
            <a:ext cx="10490200" cy="5909310"/>
          </a:xfrm>
          <a:prstGeom prst="rect">
            <a:avLst/>
          </a:prstGeom>
        </p:spPr>
        <p:txBody>
          <a:bodyPr wrap="square">
            <a:spAutoFit/>
          </a:bodyPr>
          <a:lstStyle/>
          <a:p>
            <a:pPr>
              <a:defRPr/>
            </a:pPr>
            <a:r>
              <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rPr>
              <a:t>In small groups of 4/5, use pens and individual strips of paper to create a series of statements for our manifesto (one statement per paper). Use the prompts below to help shape them: </a:t>
            </a:r>
          </a:p>
          <a:p>
            <a:pPr>
              <a:defRPr/>
            </a:pPr>
            <a:endPar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endParaRPr>
          </a:p>
          <a:p>
            <a:pP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1) What commitments do we want to make as ethical, inclusive filmmakers?</a:t>
            </a:r>
          </a:p>
          <a:p>
            <a:pP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2) How do we want others to feel when they collaborate with us?</a:t>
            </a:r>
          </a:p>
          <a:p>
            <a:pP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3) What must we challenge? What must we change?</a:t>
            </a:r>
          </a:p>
          <a:p>
            <a:pP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4) What does care look like in our filmmaking?</a:t>
            </a:r>
          </a:p>
          <a:p>
            <a:pPr>
              <a:defRPr/>
            </a:pPr>
            <a:endPar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endParaRPr>
          </a:p>
          <a:p>
            <a:pP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You can also use the following sentence starters: </a:t>
            </a:r>
          </a:p>
          <a:p>
            <a:pP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We are…</a:t>
            </a:r>
          </a:p>
          <a:p>
            <a:pP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We believe…</a:t>
            </a:r>
          </a:p>
          <a:p>
            <a:pP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We reject…</a:t>
            </a:r>
          </a:p>
          <a:p>
            <a:pP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We refuse to…</a:t>
            </a:r>
          </a:p>
          <a:p>
            <a:pP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Because…</a:t>
            </a:r>
          </a:p>
          <a:p>
            <a:pP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We can…</a:t>
            </a:r>
          </a:p>
          <a:p>
            <a:pP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We feel…</a:t>
            </a:r>
          </a:p>
          <a:p>
            <a:pP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We know…</a:t>
            </a:r>
          </a:p>
          <a:p>
            <a:pP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What the world needs now is…</a:t>
            </a:r>
          </a:p>
          <a:p>
            <a:pP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We are</a:t>
            </a:r>
          </a:p>
          <a:p>
            <a:pPr>
              <a:defRPr/>
            </a:pPr>
            <a:endPar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endParaRPr>
          </a:p>
          <a:p>
            <a:pPr>
              <a:defRPr/>
            </a:pPr>
            <a:endPar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417191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FEE51-8E1F-5EC9-9450-8AEE9EA77BE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E28F03B-C7D7-3AAD-4D73-4D7151AA2A04}"/>
              </a:ext>
            </a:extLst>
          </p:cNvPr>
          <p:cNvSpPr/>
          <p:nvPr/>
        </p:nvSpPr>
        <p:spPr>
          <a:xfrm>
            <a:off x="0" y="0"/>
            <a:ext cx="12190476" cy="1295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66758E4-B788-1D4A-E802-347A53D82391}"/>
              </a:ext>
            </a:extLst>
          </p:cNvPr>
          <p:cNvSpPr/>
          <p:nvPr/>
        </p:nvSpPr>
        <p:spPr>
          <a:xfrm>
            <a:off x="1724076" y="416867"/>
            <a:ext cx="8742323" cy="461665"/>
          </a:xfrm>
          <a:prstGeom prst="rect">
            <a:avLst/>
          </a:prstGeom>
        </p:spPr>
        <p:txBody>
          <a:bodyPr wrap="square">
            <a:spAutoFit/>
          </a:bodyPr>
          <a:lstStyle/>
          <a:p>
            <a:pPr algn="ctr"/>
            <a:r>
              <a:rPr lang="en-GB" sz="2400" b="1" dirty="0">
                <a:solidFill>
                  <a:schemeClr val="bg1"/>
                </a:solidFill>
                <a:latin typeface="Avenir Black" panose="02000503020000020003" pitchFamily="2" charset="0"/>
              </a:rPr>
              <a:t>Collective Editing</a:t>
            </a:r>
          </a:p>
        </p:txBody>
      </p:sp>
      <p:sp>
        <p:nvSpPr>
          <p:cNvPr id="5" name="Rectangle 4">
            <a:extLst>
              <a:ext uri="{FF2B5EF4-FFF2-40B4-BE49-F238E27FC236}">
                <a16:creationId xmlns:a16="http://schemas.microsoft.com/office/drawing/2014/main" id="{4E72B475-2485-1647-991E-4075CF619FB6}"/>
              </a:ext>
            </a:extLst>
          </p:cNvPr>
          <p:cNvSpPr/>
          <p:nvPr/>
        </p:nvSpPr>
        <p:spPr>
          <a:xfrm>
            <a:off x="1104900" y="2667335"/>
            <a:ext cx="10490200" cy="2308324"/>
          </a:xfrm>
          <a:prstGeom prst="rect">
            <a:avLst/>
          </a:prstGeom>
        </p:spPr>
        <p:txBody>
          <a:bodyPr wrap="square">
            <a:spAutoFit/>
          </a:bodyPr>
          <a:lstStyle/>
          <a:p>
            <a:pPr>
              <a:defRPr/>
            </a:pPr>
            <a:r>
              <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rPr>
              <a:t>We will now merge our group work into one shared manifesto. </a:t>
            </a:r>
          </a:p>
          <a:p>
            <a:pPr>
              <a:defRPr/>
            </a:pPr>
            <a:endPar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endParaRPr>
          </a:p>
          <a:p>
            <a:pPr marL="342900" indent="-342900">
              <a:buAutoNum type="arabicParen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Each group will present their section and selects a couple of lines that they definitely want included, these are moved to the large floor document. </a:t>
            </a:r>
          </a:p>
          <a:p>
            <a:pPr marL="342900" indent="-342900">
              <a:buAutoNum type="arabicParen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As a group, we will then edit and refine by combining overlapping ideas and checking what’s missing. </a:t>
            </a:r>
          </a:p>
          <a:p>
            <a:pPr marL="342900" indent="-342900">
              <a:buAutoNum type="arabicParen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We will then decide on a collective sign off. </a:t>
            </a:r>
            <a:endPar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endParaRPr>
          </a:p>
          <a:p>
            <a:pPr>
              <a:defRPr/>
            </a:pPr>
            <a:endPar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20706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31055-29DD-87A6-7E98-1F94204C53D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81AD3F6-24FB-E1DE-50CA-12488D6A8973}"/>
              </a:ext>
            </a:extLst>
          </p:cNvPr>
          <p:cNvSpPr/>
          <p:nvPr/>
        </p:nvSpPr>
        <p:spPr>
          <a:xfrm>
            <a:off x="0" y="0"/>
            <a:ext cx="12190476" cy="1295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176F48B-EBD4-B919-3ACF-0F7B5DA9E3C2}"/>
              </a:ext>
            </a:extLst>
          </p:cNvPr>
          <p:cNvSpPr/>
          <p:nvPr/>
        </p:nvSpPr>
        <p:spPr>
          <a:xfrm>
            <a:off x="1724076" y="416867"/>
            <a:ext cx="8742323" cy="461665"/>
          </a:xfrm>
          <a:prstGeom prst="rect">
            <a:avLst/>
          </a:prstGeom>
        </p:spPr>
        <p:txBody>
          <a:bodyPr wrap="square">
            <a:spAutoFit/>
          </a:bodyPr>
          <a:lstStyle/>
          <a:p>
            <a:pPr algn="ctr"/>
            <a:r>
              <a:rPr lang="en-GB" sz="2400" b="1" dirty="0">
                <a:solidFill>
                  <a:schemeClr val="bg1"/>
                </a:solidFill>
                <a:latin typeface="Avenir Black" panose="02000503020000020003" pitchFamily="2" charset="0"/>
              </a:rPr>
              <a:t>Reflection/Check Out</a:t>
            </a:r>
          </a:p>
        </p:txBody>
      </p:sp>
      <p:sp>
        <p:nvSpPr>
          <p:cNvPr id="5" name="Rectangle 4">
            <a:extLst>
              <a:ext uri="{FF2B5EF4-FFF2-40B4-BE49-F238E27FC236}">
                <a16:creationId xmlns:a16="http://schemas.microsoft.com/office/drawing/2014/main" id="{93175F1F-7F68-EDC5-256D-67D80B80C841}"/>
              </a:ext>
            </a:extLst>
          </p:cNvPr>
          <p:cNvSpPr/>
          <p:nvPr/>
        </p:nvSpPr>
        <p:spPr>
          <a:xfrm>
            <a:off x="678687" y="2690336"/>
            <a:ext cx="10833100" cy="1477328"/>
          </a:xfrm>
          <a:prstGeom prst="rect">
            <a:avLst/>
          </a:prstGeom>
        </p:spPr>
        <p:txBody>
          <a:bodyPr wrap="square">
            <a:spAutoFit/>
          </a:bodyPr>
          <a:lstStyle/>
          <a:p>
            <a:pPr algn="ctr">
              <a:defRPr/>
            </a:pPr>
            <a:r>
              <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rPr>
              <a:t>Share back ‘one word I’m taking away’</a:t>
            </a:r>
          </a:p>
          <a:p>
            <a:pPr algn="ctr">
              <a:defRPr/>
            </a:pPr>
            <a:endPar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endParaRPr>
          </a:p>
          <a:p>
            <a:pPr marL="285750" indent="-285750">
              <a:buFontTx/>
              <a:buChar cha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The manifesto will now be typed up and printed. I will share with you soon. </a:t>
            </a:r>
          </a:p>
          <a:p>
            <a:pPr marL="285750" indent="-285750">
              <a:buFontTx/>
              <a:buChar cha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There will be a follow up session in December following the collaboration to reflect on this process. </a:t>
            </a:r>
          </a:p>
          <a:p>
            <a:pPr marL="285750" indent="-285750">
              <a:buFontTx/>
              <a:buChar cha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Those who are happy to participate in the research, please complete the form. </a:t>
            </a:r>
          </a:p>
        </p:txBody>
      </p:sp>
    </p:spTree>
    <p:extLst>
      <p:ext uri="{BB962C8B-B14F-4D97-AF65-F5344CB8AC3E}">
        <p14:creationId xmlns:p14="http://schemas.microsoft.com/office/powerpoint/2010/main" val="72847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829DB-A413-033B-B046-0A853FD77C4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236C75D-7616-2731-7F3A-20ECDBEAA337}"/>
              </a:ext>
            </a:extLst>
          </p:cNvPr>
          <p:cNvSpPr/>
          <p:nvPr/>
        </p:nvSpPr>
        <p:spPr>
          <a:xfrm>
            <a:off x="0" y="0"/>
            <a:ext cx="12190476" cy="8785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A16ECF9-A513-881A-D82E-B3942F437A9D}"/>
              </a:ext>
            </a:extLst>
          </p:cNvPr>
          <p:cNvSpPr/>
          <p:nvPr/>
        </p:nvSpPr>
        <p:spPr>
          <a:xfrm>
            <a:off x="1724076" y="208433"/>
            <a:ext cx="8742323" cy="461665"/>
          </a:xfrm>
          <a:prstGeom prst="rect">
            <a:avLst/>
          </a:prstGeom>
        </p:spPr>
        <p:txBody>
          <a:bodyPr wrap="square">
            <a:spAutoFit/>
          </a:bodyPr>
          <a:lstStyle/>
          <a:p>
            <a:pPr algn="ctr"/>
            <a:r>
              <a:rPr lang="en-GB" sz="2400" b="1" dirty="0">
                <a:solidFill>
                  <a:schemeClr val="bg1"/>
                </a:solidFill>
                <a:latin typeface="Avenir Black" panose="02000503020000020003" pitchFamily="2" charset="0"/>
              </a:rPr>
              <a:t>Positionality/Intersectionality</a:t>
            </a:r>
          </a:p>
        </p:txBody>
      </p:sp>
      <p:sp>
        <p:nvSpPr>
          <p:cNvPr id="9" name="TextBox 8">
            <a:extLst>
              <a:ext uri="{FF2B5EF4-FFF2-40B4-BE49-F238E27FC236}">
                <a16:creationId xmlns:a16="http://schemas.microsoft.com/office/drawing/2014/main" id="{6933F56B-4D33-15B4-D55A-FDDAD9080405}"/>
              </a:ext>
            </a:extLst>
          </p:cNvPr>
          <p:cNvSpPr txBox="1"/>
          <p:nvPr/>
        </p:nvSpPr>
        <p:spPr>
          <a:xfrm>
            <a:off x="159794" y="4339996"/>
            <a:ext cx="10935854" cy="2308324"/>
          </a:xfrm>
          <a:prstGeom prst="rect">
            <a:avLst/>
          </a:prstGeom>
          <a:noFill/>
        </p:spPr>
        <p:txBody>
          <a:bodyPr wrap="square">
            <a:spAutoFit/>
          </a:bodyPr>
          <a:lstStyle/>
          <a:p>
            <a:pPr>
              <a:defRPr/>
            </a:pPr>
            <a:r>
              <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rPr>
              <a:t>Take 5 minutes to ‘free write’ a response to the following prompts: </a:t>
            </a:r>
          </a:p>
          <a:p>
            <a:pPr>
              <a:defRPr/>
            </a:pPr>
            <a:endPar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endParaRPr>
          </a:p>
          <a:p>
            <a:pPr marL="285750" indent="-285750">
              <a:buFontTx/>
              <a:buChar cha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What values guide my collaborative filmmaking practice?</a:t>
            </a:r>
          </a:p>
          <a:p>
            <a:pPr marL="285750" indent="-285750">
              <a:buFontTx/>
              <a:buChar cha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How might my identity shape how I work with others? </a:t>
            </a:r>
          </a:p>
          <a:p>
            <a:pPr marL="285750" indent="-285750">
              <a:buFontTx/>
              <a:buChar cha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When have I felt included on excluded in creative collaboration?</a:t>
            </a:r>
          </a:p>
          <a:p>
            <a:pPr marL="285750" indent="-285750">
              <a:buFontTx/>
              <a:buChar char="-"/>
              <a:defRPr/>
            </a:pPr>
            <a:endPar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endParaRPr>
          </a:p>
          <a:p>
            <a:pP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You will then share some reflections from your writing with a partner. Please only share what you feel comfortable discussing. </a:t>
            </a:r>
            <a:endPar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endParaRPr>
          </a:p>
        </p:txBody>
      </p:sp>
      <p:pic>
        <p:nvPicPr>
          <p:cNvPr id="7" name="Picture 6" descr="A diagram of different types of people&#10;&#10;AI-generated content may be incorrect.">
            <a:extLst>
              <a:ext uri="{FF2B5EF4-FFF2-40B4-BE49-F238E27FC236}">
                <a16:creationId xmlns:a16="http://schemas.microsoft.com/office/drawing/2014/main" id="{58B99B97-3663-54F2-3D3F-63F565AC7587}"/>
              </a:ext>
            </a:extLst>
          </p:cNvPr>
          <p:cNvPicPr>
            <a:picLocks noChangeAspect="1"/>
          </p:cNvPicPr>
          <p:nvPr/>
        </p:nvPicPr>
        <p:blipFill>
          <a:blip r:embed="rId3"/>
          <a:stretch>
            <a:fillRect/>
          </a:stretch>
        </p:blipFill>
        <p:spPr>
          <a:xfrm>
            <a:off x="489483" y="1094160"/>
            <a:ext cx="3429277" cy="3141907"/>
          </a:xfrm>
          <a:prstGeom prst="rect">
            <a:avLst/>
          </a:prstGeom>
        </p:spPr>
      </p:pic>
      <p:pic>
        <p:nvPicPr>
          <p:cNvPr id="10" name="Picture 9" descr="A wheel of power and colors&#10;&#10;AI-generated content may be incorrect.">
            <a:extLst>
              <a:ext uri="{FF2B5EF4-FFF2-40B4-BE49-F238E27FC236}">
                <a16:creationId xmlns:a16="http://schemas.microsoft.com/office/drawing/2014/main" id="{5F1F4270-B328-1627-F2F8-73D04F52C05E}"/>
              </a:ext>
            </a:extLst>
          </p:cNvPr>
          <p:cNvPicPr>
            <a:picLocks noChangeAspect="1"/>
          </p:cNvPicPr>
          <p:nvPr/>
        </p:nvPicPr>
        <p:blipFill>
          <a:blip r:embed="rId4"/>
          <a:stretch>
            <a:fillRect/>
          </a:stretch>
        </p:blipFill>
        <p:spPr>
          <a:xfrm>
            <a:off x="7941169" y="1086965"/>
            <a:ext cx="4091037" cy="4112125"/>
          </a:xfrm>
          <a:prstGeom prst="rect">
            <a:avLst/>
          </a:prstGeom>
        </p:spPr>
      </p:pic>
    </p:spTree>
    <p:extLst>
      <p:ext uri="{BB962C8B-B14F-4D97-AF65-F5344CB8AC3E}">
        <p14:creationId xmlns:p14="http://schemas.microsoft.com/office/powerpoint/2010/main" val="2799547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1FB13-E032-CC7D-5A50-8C60CE60E5A0}"/>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C2E20F69-AF6D-F8E6-7EDC-C4D3C10CECE1}"/>
              </a:ext>
            </a:extLst>
          </p:cNvPr>
          <p:cNvSpPr txBox="1"/>
          <p:nvPr/>
        </p:nvSpPr>
        <p:spPr>
          <a:xfrm>
            <a:off x="3797300" y="2136338"/>
            <a:ext cx="7416800" cy="2585323"/>
          </a:xfrm>
          <a:prstGeom prst="rect">
            <a:avLst/>
          </a:prstGeom>
          <a:noFill/>
        </p:spPr>
        <p:txBody>
          <a:bodyPr wrap="square">
            <a:spAutoFit/>
          </a:bodyPr>
          <a:lstStyle/>
          <a:p>
            <a:pPr lvl="0">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Resistance to stepping out of our comfort zones upholds exclusion. </a:t>
            </a:r>
          </a:p>
          <a:p>
            <a:pPr lvl="0">
              <a:defRPr/>
            </a:pPr>
            <a:endPar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endParaRPr>
          </a:p>
          <a:p>
            <a:pPr lvl="0">
              <a:defRPr/>
            </a:pPr>
            <a:r>
              <a:rPr lang="en-GB" dirty="0">
                <a:latin typeface="Avenir Medium" panose="02000503020000020003" pitchFamily="2" charset="0"/>
              </a:rPr>
              <a:t>“I can 100 percent promise that you learning sign language is easier than a deaf person learning to hear.”</a:t>
            </a:r>
          </a:p>
          <a:p>
            <a:pPr marL="285750" indent="-285750">
              <a:buFontTx/>
              <a:buChar char="-"/>
              <a:defRPr/>
            </a:pPr>
            <a:r>
              <a:rPr lang="en-GB" dirty="0">
                <a:latin typeface="Avenir Medium" panose="02000503020000020003" pitchFamily="2" charset="0"/>
              </a:rPr>
              <a:t>Christine Sun Kim referencing Sara Nović.</a:t>
            </a:r>
          </a:p>
          <a:p>
            <a:pPr marL="285750" indent="-285750">
              <a:buFontTx/>
              <a:buChar char="-"/>
              <a:defRPr/>
            </a:pPr>
            <a:endParaRPr lang="en-GB" dirty="0">
              <a:latin typeface="Avenir Book" panose="02000503020000020003" pitchFamily="2" charset="0"/>
            </a:endParaRPr>
          </a:p>
          <a:p>
            <a:pPr>
              <a:defRPr/>
            </a:pPr>
            <a:r>
              <a:rPr lang="en-GB" dirty="0">
                <a:latin typeface="Avenir Medium" panose="02000503020000020003" pitchFamily="2" charset="0"/>
              </a:rPr>
              <a:t>Sara Ahmed (2012) describes how institutional spaces are built for certain bodies to move comfortably, while others are forced to navigate around “brick walls.”</a:t>
            </a:r>
          </a:p>
        </p:txBody>
      </p:sp>
      <p:pic>
        <p:nvPicPr>
          <p:cNvPr id="3" name="Picture 2" descr="A cartoon of a person on a ladder&#10;&#10;AI-generated content may be incorrect.">
            <a:extLst>
              <a:ext uri="{FF2B5EF4-FFF2-40B4-BE49-F238E27FC236}">
                <a16:creationId xmlns:a16="http://schemas.microsoft.com/office/drawing/2014/main" id="{505513A2-274B-E93F-2CA9-FC3EDD8838D3}"/>
              </a:ext>
            </a:extLst>
          </p:cNvPr>
          <p:cNvPicPr>
            <a:picLocks noChangeAspect="1"/>
          </p:cNvPicPr>
          <p:nvPr/>
        </p:nvPicPr>
        <p:blipFill>
          <a:blip r:embed="rId3"/>
          <a:stretch>
            <a:fillRect/>
          </a:stretch>
        </p:blipFill>
        <p:spPr>
          <a:xfrm>
            <a:off x="-1" y="-41712"/>
            <a:ext cx="3017367" cy="6899712"/>
          </a:xfrm>
          <a:prstGeom prst="rect">
            <a:avLst/>
          </a:prstGeom>
        </p:spPr>
      </p:pic>
    </p:spTree>
    <p:extLst>
      <p:ext uri="{BB962C8B-B14F-4D97-AF65-F5344CB8AC3E}">
        <p14:creationId xmlns:p14="http://schemas.microsoft.com/office/powerpoint/2010/main" val="1336511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2C1A8-7EA2-B2F3-724D-074047EDFB8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A6072DF-EF58-343D-5F4B-0B03FCAC1CDD}"/>
              </a:ext>
            </a:extLst>
          </p:cNvPr>
          <p:cNvSpPr/>
          <p:nvPr/>
        </p:nvSpPr>
        <p:spPr>
          <a:xfrm>
            <a:off x="0" y="0"/>
            <a:ext cx="12190476" cy="1295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BEF92FB-4D62-0F1F-1E8F-03ACC69608FE}"/>
              </a:ext>
            </a:extLst>
          </p:cNvPr>
          <p:cNvSpPr/>
          <p:nvPr/>
        </p:nvSpPr>
        <p:spPr>
          <a:xfrm>
            <a:off x="1724076" y="416867"/>
            <a:ext cx="8742323" cy="461665"/>
          </a:xfrm>
          <a:prstGeom prst="rect">
            <a:avLst/>
          </a:prstGeom>
        </p:spPr>
        <p:txBody>
          <a:bodyPr wrap="square">
            <a:spAutoFit/>
          </a:bodyPr>
          <a:lstStyle/>
          <a:p>
            <a:pPr algn="ctr"/>
            <a:r>
              <a:rPr lang="en-GB" sz="2400" b="1" dirty="0">
                <a:solidFill>
                  <a:schemeClr val="bg1"/>
                </a:solidFill>
                <a:latin typeface="Avenir Black" panose="02000503020000020003" pitchFamily="2" charset="0"/>
              </a:rPr>
              <a:t>Grounding Exercise</a:t>
            </a:r>
          </a:p>
        </p:txBody>
      </p:sp>
      <p:sp>
        <p:nvSpPr>
          <p:cNvPr id="5" name="Rectangle 4">
            <a:extLst>
              <a:ext uri="{FF2B5EF4-FFF2-40B4-BE49-F238E27FC236}">
                <a16:creationId xmlns:a16="http://schemas.microsoft.com/office/drawing/2014/main" id="{9C1931CA-F5B8-C0E1-8FFF-8F3C48CDC318}"/>
              </a:ext>
            </a:extLst>
          </p:cNvPr>
          <p:cNvSpPr/>
          <p:nvPr/>
        </p:nvSpPr>
        <p:spPr>
          <a:xfrm>
            <a:off x="1724075" y="2591135"/>
            <a:ext cx="8742323" cy="2862322"/>
          </a:xfrm>
          <a:prstGeom prst="rect">
            <a:avLst/>
          </a:prstGeom>
        </p:spPr>
        <p:txBody>
          <a:bodyPr wrap="square">
            <a:spAutoFit/>
          </a:bodyPr>
          <a:lstStyle/>
          <a:p>
            <a:pPr>
              <a:defRPr/>
            </a:pPr>
            <a:r>
              <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rPr>
              <a:t>Take 5 minutes to ‘free write’ a response to the following prompts: </a:t>
            </a:r>
          </a:p>
          <a:p>
            <a:pPr>
              <a:defRPr/>
            </a:pPr>
            <a:endPar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endParaRPr>
          </a:p>
          <a:p>
            <a:pPr marL="285750" indent="-285750">
              <a:buFontTx/>
              <a:buChar cha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What values guide my collaborative filmmaking practice?</a:t>
            </a:r>
          </a:p>
          <a:p>
            <a:pPr marL="285750" indent="-285750">
              <a:buFontTx/>
              <a:buChar cha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How might my identity shape how I work with others? </a:t>
            </a:r>
          </a:p>
          <a:p>
            <a:pPr marL="285750" indent="-285750">
              <a:buFontTx/>
              <a:buChar cha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When have I felt included on excluded in creative collaboration?</a:t>
            </a:r>
          </a:p>
          <a:p>
            <a:pPr marL="285750" indent="-285750">
              <a:buFontTx/>
              <a:buChar char="-"/>
              <a:defRPr/>
            </a:pPr>
            <a:endPar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endParaRPr>
          </a:p>
          <a:p>
            <a:pPr>
              <a:defRPr/>
            </a:pPr>
            <a:r>
              <a:rPr lang="en-GB" dirty="0">
                <a:solidFill>
                  <a:srgbClr val="000000"/>
                </a:solidFill>
                <a:latin typeface="Avenir Medium" panose="02000503020000020003" pitchFamily="2" charset="0"/>
                <a:ea typeface="Helvetica Neue" panose="02000503000000020004" pitchFamily="2" charset="0"/>
                <a:cs typeface="Helvetica Neue" panose="02000503000000020004" pitchFamily="2" charset="0"/>
              </a:rPr>
              <a:t>You will then share some reflections from your writing with a partner. Please only share what you feel comfortable discussing. </a:t>
            </a:r>
            <a:endPar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endParaRPr>
          </a:p>
          <a:p>
            <a:pPr marL="285750" indent="-285750">
              <a:buFontTx/>
              <a:buChar char="-"/>
              <a:defRPr/>
            </a:pPr>
            <a:endPar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endParaRPr>
          </a:p>
          <a:p>
            <a:pPr>
              <a:defRPr/>
            </a:pPr>
            <a:endPar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023668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736A6-F5D7-FFEB-D237-89C65566794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BD51BB-8578-0515-8EBD-E4C31355367A}"/>
              </a:ext>
            </a:extLst>
          </p:cNvPr>
          <p:cNvSpPr/>
          <p:nvPr/>
        </p:nvSpPr>
        <p:spPr>
          <a:xfrm>
            <a:off x="0" y="0"/>
            <a:ext cx="12190476" cy="1295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D64D72D-C151-812E-9071-53991B064DCC}"/>
              </a:ext>
            </a:extLst>
          </p:cNvPr>
          <p:cNvSpPr/>
          <p:nvPr/>
        </p:nvSpPr>
        <p:spPr>
          <a:xfrm>
            <a:off x="1724076" y="416867"/>
            <a:ext cx="8742323" cy="461665"/>
          </a:xfrm>
          <a:prstGeom prst="rect">
            <a:avLst/>
          </a:prstGeom>
        </p:spPr>
        <p:txBody>
          <a:bodyPr wrap="square">
            <a:spAutoFit/>
          </a:bodyPr>
          <a:lstStyle/>
          <a:p>
            <a:pPr algn="ctr"/>
            <a:r>
              <a:rPr lang="en-GB" sz="2400" b="1" dirty="0">
                <a:solidFill>
                  <a:schemeClr val="bg1"/>
                </a:solidFill>
                <a:latin typeface="Avenir Black" panose="02000503020000020003" pitchFamily="2" charset="0"/>
              </a:rPr>
              <a:t>Why Manifestos?</a:t>
            </a:r>
          </a:p>
        </p:txBody>
      </p:sp>
      <p:sp>
        <p:nvSpPr>
          <p:cNvPr id="5" name="Rectangle 4">
            <a:extLst>
              <a:ext uri="{FF2B5EF4-FFF2-40B4-BE49-F238E27FC236}">
                <a16:creationId xmlns:a16="http://schemas.microsoft.com/office/drawing/2014/main" id="{D952CF5E-35B5-573F-A6BA-9B89425F2008}"/>
              </a:ext>
            </a:extLst>
          </p:cNvPr>
          <p:cNvSpPr/>
          <p:nvPr/>
        </p:nvSpPr>
        <p:spPr>
          <a:xfrm>
            <a:off x="1724075" y="2591135"/>
            <a:ext cx="8742323" cy="2031325"/>
          </a:xfrm>
          <a:prstGeom prst="rect">
            <a:avLst/>
          </a:prstGeom>
        </p:spPr>
        <p:txBody>
          <a:bodyPr wrap="square">
            <a:spAutoFit/>
          </a:bodyPr>
          <a:lstStyle/>
          <a:p>
            <a:pPr>
              <a:defRPr/>
            </a:pPr>
            <a:r>
              <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rPr>
              <a:t>A manifesto is a document that acts as a public declaration of the intentions, motives or views of its issuer. While it can address any topic it often concerns art, literature or politics. </a:t>
            </a:r>
          </a:p>
          <a:p>
            <a:pPr>
              <a:defRPr/>
            </a:pPr>
            <a:endPar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endParaRPr>
          </a:p>
          <a:p>
            <a:pPr>
              <a:defRPr/>
            </a:pPr>
            <a:r>
              <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rPr>
              <a:t>Manifestos are often written in the name of a group sharing a common perspective, ideology or purpose. </a:t>
            </a:r>
          </a:p>
          <a:p>
            <a:pPr>
              <a:defRPr/>
            </a:pPr>
            <a:endPar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981341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9AEC9-2930-D37D-90F8-668C97124F7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978E0F6-9D82-14B3-7E9E-4FFEFA146A01}"/>
              </a:ext>
            </a:extLst>
          </p:cNvPr>
          <p:cNvSpPr/>
          <p:nvPr/>
        </p:nvSpPr>
        <p:spPr>
          <a:xfrm>
            <a:off x="1724074" y="93702"/>
            <a:ext cx="8742323" cy="461665"/>
          </a:xfrm>
          <a:prstGeom prst="rect">
            <a:avLst/>
          </a:prstGeom>
        </p:spPr>
        <p:txBody>
          <a:bodyPr wrap="square">
            <a:spAutoFit/>
          </a:bodyPr>
          <a:lstStyle/>
          <a:p>
            <a:pPr algn="ctr"/>
            <a:r>
              <a:rPr lang="en-GB" sz="2400" b="1" dirty="0">
                <a:solidFill>
                  <a:schemeClr val="bg1"/>
                </a:solidFill>
                <a:latin typeface="Avenir Black" panose="02000503020000020003" pitchFamily="2" charset="0"/>
              </a:rPr>
              <a:t>Manifesto Examples</a:t>
            </a:r>
          </a:p>
        </p:txBody>
      </p:sp>
      <p:pic>
        <p:nvPicPr>
          <p:cNvPr id="4" name="Picture 3" descr="A pink poster with black text&#10;&#10;AI-generated content may be incorrect.">
            <a:extLst>
              <a:ext uri="{FF2B5EF4-FFF2-40B4-BE49-F238E27FC236}">
                <a16:creationId xmlns:a16="http://schemas.microsoft.com/office/drawing/2014/main" id="{AA57D943-5847-B6E8-A4EA-E81AE3B36853}"/>
              </a:ext>
            </a:extLst>
          </p:cNvPr>
          <p:cNvPicPr>
            <a:picLocks noChangeAspect="1"/>
          </p:cNvPicPr>
          <p:nvPr/>
        </p:nvPicPr>
        <p:blipFill>
          <a:blip r:embed="rId3"/>
          <a:stretch>
            <a:fillRect/>
          </a:stretch>
        </p:blipFill>
        <p:spPr>
          <a:xfrm>
            <a:off x="3498850" y="171450"/>
            <a:ext cx="5194300" cy="6515100"/>
          </a:xfrm>
          <a:prstGeom prst="rect">
            <a:avLst/>
          </a:prstGeom>
        </p:spPr>
      </p:pic>
    </p:spTree>
    <p:extLst>
      <p:ext uri="{BB962C8B-B14F-4D97-AF65-F5344CB8AC3E}">
        <p14:creationId xmlns:p14="http://schemas.microsoft.com/office/powerpoint/2010/main" val="296013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38E44-0249-9740-998D-5544F450576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8320794-BFD2-719E-BDEE-2FA0F0FE41C5}"/>
              </a:ext>
            </a:extLst>
          </p:cNvPr>
          <p:cNvSpPr/>
          <p:nvPr/>
        </p:nvSpPr>
        <p:spPr>
          <a:xfrm>
            <a:off x="1724074" y="93702"/>
            <a:ext cx="8742323" cy="461665"/>
          </a:xfrm>
          <a:prstGeom prst="rect">
            <a:avLst/>
          </a:prstGeom>
        </p:spPr>
        <p:txBody>
          <a:bodyPr wrap="square">
            <a:spAutoFit/>
          </a:bodyPr>
          <a:lstStyle/>
          <a:p>
            <a:pPr algn="ctr"/>
            <a:r>
              <a:rPr lang="en-GB" sz="2400" b="1" dirty="0">
                <a:solidFill>
                  <a:schemeClr val="bg1"/>
                </a:solidFill>
                <a:latin typeface="Avenir Black" panose="02000503020000020003" pitchFamily="2" charset="0"/>
              </a:rPr>
              <a:t>Manifesto Examples</a:t>
            </a:r>
          </a:p>
        </p:txBody>
      </p:sp>
      <p:pic>
        <p:nvPicPr>
          <p:cNvPr id="3" name="Picture 2" descr="A poster of a movie about gorillas&#10;&#10;AI-generated content may be incorrect.">
            <a:extLst>
              <a:ext uri="{FF2B5EF4-FFF2-40B4-BE49-F238E27FC236}">
                <a16:creationId xmlns:a16="http://schemas.microsoft.com/office/drawing/2014/main" id="{A6C3AF61-B8B7-A49D-8CF2-C5F660072727}"/>
              </a:ext>
            </a:extLst>
          </p:cNvPr>
          <p:cNvPicPr>
            <a:picLocks noChangeAspect="1"/>
          </p:cNvPicPr>
          <p:nvPr/>
        </p:nvPicPr>
        <p:blipFill>
          <a:blip r:embed="rId3"/>
          <a:stretch>
            <a:fillRect/>
          </a:stretch>
        </p:blipFill>
        <p:spPr>
          <a:xfrm>
            <a:off x="3765550" y="133350"/>
            <a:ext cx="4660900" cy="6591300"/>
          </a:xfrm>
          <a:prstGeom prst="rect">
            <a:avLst/>
          </a:prstGeom>
        </p:spPr>
      </p:pic>
    </p:spTree>
    <p:extLst>
      <p:ext uri="{BB962C8B-B14F-4D97-AF65-F5344CB8AC3E}">
        <p14:creationId xmlns:p14="http://schemas.microsoft.com/office/powerpoint/2010/main" val="245473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CEA67-4D8C-8E60-2C7B-CFA66D02755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06C5C19-E23E-DDF4-8DD4-51131F60F521}"/>
              </a:ext>
            </a:extLst>
          </p:cNvPr>
          <p:cNvSpPr/>
          <p:nvPr/>
        </p:nvSpPr>
        <p:spPr>
          <a:xfrm>
            <a:off x="2981375" y="6145769"/>
            <a:ext cx="8742323" cy="369332"/>
          </a:xfrm>
          <a:prstGeom prst="rect">
            <a:avLst/>
          </a:prstGeom>
        </p:spPr>
        <p:txBody>
          <a:bodyPr wrap="square">
            <a:spAutoFit/>
          </a:bodyPr>
          <a:lstStyle/>
          <a:p>
            <a:pPr>
              <a:defRPr/>
            </a:pPr>
            <a:r>
              <a:rPr lang="en-GB" b="1" dirty="0">
                <a:solidFill>
                  <a:srgbClr val="000000"/>
                </a:solidFill>
                <a:latin typeface="Avenir Black" panose="02000503020000020003" pitchFamily="2" charset="0"/>
                <a:ea typeface="Helvetica Neue" panose="02000503000000020004" pitchFamily="2" charset="0"/>
                <a:cs typeface="Helvetica Neue" panose="02000503000000020004" pitchFamily="2" charset="0"/>
              </a:rPr>
              <a:t>The Free Cinema Manifesto 1956</a:t>
            </a:r>
          </a:p>
        </p:txBody>
      </p:sp>
      <p:pic>
        <p:nvPicPr>
          <p:cNvPr id="4" name="Picture 3" descr="A close-up of a paper&#10;&#10;AI-generated content may be incorrect.">
            <a:extLst>
              <a:ext uri="{FF2B5EF4-FFF2-40B4-BE49-F238E27FC236}">
                <a16:creationId xmlns:a16="http://schemas.microsoft.com/office/drawing/2014/main" id="{A6FE3BB6-9A79-9D8E-3801-FDA39F05440F}"/>
              </a:ext>
            </a:extLst>
          </p:cNvPr>
          <p:cNvPicPr>
            <a:picLocks noChangeAspect="1"/>
          </p:cNvPicPr>
          <p:nvPr/>
        </p:nvPicPr>
        <p:blipFill>
          <a:blip r:embed="rId3"/>
          <a:stretch>
            <a:fillRect/>
          </a:stretch>
        </p:blipFill>
        <p:spPr>
          <a:xfrm>
            <a:off x="2387600" y="342899"/>
            <a:ext cx="8191500" cy="5461000"/>
          </a:xfrm>
          <a:prstGeom prst="rect">
            <a:avLst/>
          </a:prstGeom>
        </p:spPr>
      </p:pic>
    </p:spTree>
    <p:extLst>
      <p:ext uri="{BB962C8B-B14F-4D97-AF65-F5344CB8AC3E}">
        <p14:creationId xmlns:p14="http://schemas.microsoft.com/office/powerpoint/2010/main" val="169579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713EF-C3A1-1B12-9DE0-BAD39D5F77E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B8A52D2-CB77-BFE9-DAEB-7C670DAFCD3B}"/>
              </a:ext>
            </a:extLst>
          </p:cNvPr>
          <p:cNvSpPr/>
          <p:nvPr/>
        </p:nvSpPr>
        <p:spPr>
          <a:xfrm>
            <a:off x="1724076" y="416867"/>
            <a:ext cx="8742323" cy="461665"/>
          </a:xfrm>
          <a:prstGeom prst="rect">
            <a:avLst/>
          </a:prstGeom>
        </p:spPr>
        <p:txBody>
          <a:bodyPr wrap="square">
            <a:spAutoFit/>
          </a:bodyPr>
          <a:lstStyle/>
          <a:p>
            <a:pPr algn="ctr"/>
            <a:r>
              <a:rPr lang="en-GB" sz="2400" b="1" dirty="0">
                <a:solidFill>
                  <a:schemeClr val="bg1"/>
                </a:solidFill>
                <a:latin typeface="Avenir Black" panose="02000503020000020003" pitchFamily="2" charset="0"/>
              </a:rPr>
              <a:t>Manifesto Examples</a:t>
            </a:r>
          </a:p>
        </p:txBody>
      </p:sp>
      <p:pic>
        <p:nvPicPr>
          <p:cNvPr id="4" name="Picture 3" descr="A paper with text on it&#10;&#10;AI-generated content may be incorrect.">
            <a:extLst>
              <a:ext uri="{FF2B5EF4-FFF2-40B4-BE49-F238E27FC236}">
                <a16:creationId xmlns:a16="http://schemas.microsoft.com/office/drawing/2014/main" id="{27A953C0-1636-2FD9-8FAF-5544AA1A952C}"/>
              </a:ext>
            </a:extLst>
          </p:cNvPr>
          <p:cNvPicPr>
            <a:picLocks noChangeAspect="1"/>
          </p:cNvPicPr>
          <p:nvPr/>
        </p:nvPicPr>
        <p:blipFill>
          <a:blip r:embed="rId3"/>
          <a:stretch>
            <a:fillRect/>
          </a:stretch>
        </p:blipFill>
        <p:spPr>
          <a:xfrm>
            <a:off x="2971036" y="-84244"/>
            <a:ext cx="5690364" cy="6942244"/>
          </a:xfrm>
          <a:prstGeom prst="rect">
            <a:avLst/>
          </a:prstGeom>
        </p:spPr>
      </p:pic>
    </p:spTree>
    <p:extLst>
      <p:ext uri="{BB962C8B-B14F-4D97-AF65-F5344CB8AC3E}">
        <p14:creationId xmlns:p14="http://schemas.microsoft.com/office/powerpoint/2010/main" val="1432410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22288</TotalTime>
  <Words>1211</Words>
  <Application>Microsoft Macintosh PowerPoint</Application>
  <PresentationFormat>Widescreen</PresentationFormat>
  <Paragraphs>102</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Avenir Black</vt:lpstr>
      <vt:lpstr>Avenir Book</vt:lpstr>
      <vt:lpstr>Avenir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 Lowry</dc:creator>
  <cp:lastModifiedBy>Microsoft Office User</cp:lastModifiedBy>
  <cp:revision>61</cp:revision>
  <dcterms:created xsi:type="dcterms:W3CDTF">2020-09-29T16:19:41Z</dcterms:created>
  <dcterms:modified xsi:type="dcterms:W3CDTF">2026-01-12T11:55:48Z</dcterms:modified>
</cp:coreProperties>
</file>